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8" r:id="rId5"/>
    <p:sldId id="260" r:id="rId6"/>
    <p:sldId id="264" r:id="rId7"/>
    <p:sldId id="258" r:id="rId8"/>
    <p:sldId id="262" r:id="rId9"/>
    <p:sldId id="266" r:id="rId10"/>
    <p:sldId id="267" r:id="rId11"/>
    <p:sldId id="265" r:id="rId12"/>
    <p:sldId id="271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A22700"/>
    <a:srgbClr val="CC3300"/>
    <a:srgbClr val="FF0000"/>
    <a:srgbClr val="009900"/>
    <a:srgbClr val="FF0066"/>
    <a:srgbClr val="EFF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7F00B-57EA-4A78-A9F9-EF14A5D24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23F42-A63A-436C-897C-E33BD7B33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91A25-620D-496C-983D-24EE1A17C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5A64-E1EA-4DAF-A0D6-58FFD3E26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AE63B-5F2E-43D2-B163-AF7FA5C81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D3F06-F4DE-4BBA-8A03-719E52F09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E4182-B236-4E17-B0C2-13FF4DA8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E215-8A6D-4311-B731-58F807662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EA4F2-EE4B-47BC-96E5-C85FF7862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9E10E-1FBB-40E5-8E6A-2D25C9E0B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A85BD-0C90-49E4-ADC7-831F38C14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DB3A5B-72CA-41C9-95B7-B37BBDAB7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simulation/forces-1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L8-PbdRYY0&amp;NR=1&amp;feature=fvw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y2Gb4NIv0X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et.colorado.edu/en/simulation/collision-lab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Nou0xg3_cY&amp;feature=related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Momentum</a:t>
            </a:r>
          </a:p>
        </p:txBody>
      </p:sp>
      <p:pic>
        <p:nvPicPr>
          <p:cNvPr id="2055" name="Picture 7" descr="granite-moment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6200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1905000" y="579120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hlinkClick r:id="rId3"/>
              </a:rPr>
              <a:t>http://phet.colorado.edu/en/simulation/forces-1d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u4l2b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424863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cb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429000"/>
            <a:ext cx="71628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1100" y="990600"/>
            <a:ext cx="8229600" cy="228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12291" name="TextBox 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65635" y="2209800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/>
              <a:t>Crazy kid </a:t>
            </a:r>
            <a:r>
              <a:rPr lang="en-US" sz="4000" dirty="0" err="1" smtClean="0"/>
              <a:t>Y</a:t>
            </a:r>
            <a:r>
              <a:rPr lang="en-US" sz="4000" dirty="0" err="1" smtClean="0"/>
              <a:t>outube</a:t>
            </a:r>
            <a:r>
              <a:rPr lang="en-US" sz="4000" dirty="0" smtClean="0"/>
              <a:t> Video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Problem  Solving #1</a:t>
            </a:r>
            <a:br>
              <a:rPr lang="en-US" altLang="en-US" b="1" smtClean="0"/>
            </a:br>
            <a:r>
              <a:rPr lang="en-US" altLang="en-US" sz="1800" b="1" smtClean="0"/>
              <a:t>(write this down)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/>
              <a:t>A 6 kg fish swimming at 1 m/sec swallows a 2 kg fish that is at rest.  Find the velocity of the fish immediately after “lunch”.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System is both fish, so …..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3333CC"/>
                </a:solidFill>
              </a:rPr>
              <a:t>       net momentum </a:t>
            </a:r>
            <a:r>
              <a:rPr lang="en-US" sz="2400" b="1" baseline="-25000" dirty="0">
                <a:solidFill>
                  <a:srgbClr val="3333CC"/>
                </a:solidFill>
              </a:rPr>
              <a:t>before</a:t>
            </a:r>
            <a:r>
              <a:rPr lang="en-US" sz="2400" b="1" dirty="0">
                <a:solidFill>
                  <a:srgbClr val="3333CC"/>
                </a:solidFill>
              </a:rPr>
              <a:t>  =  net momentum </a:t>
            </a:r>
            <a:r>
              <a:rPr lang="en-US" sz="2400" b="1" baseline="-25000" dirty="0">
                <a:solidFill>
                  <a:srgbClr val="3333CC"/>
                </a:solidFill>
              </a:rPr>
              <a:t>after</a:t>
            </a:r>
            <a:r>
              <a:rPr lang="en-US" sz="2400" b="1" dirty="0">
                <a:solidFill>
                  <a:srgbClr val="3333CC"/>
                </a:solidFill>
              </a:rPr>
              <a:t>   </a:t>
            </a:r>
          </a:p>
          <a:p>
            <a:pPr eaLnBrk="1" hangingPunct="1">
              <a:defRPr/>
            </a:pPr>
            <a:r>
              <a:rPr lang="en-US" sz="2300" b="1" dirty="0" smtClean="0">
                <a:solidFill>
                  <a:srgbClr val="3333CC"/>
                </a:solidFill>
              </a:rPr>
              <a:t>((</a:t>
            </a:r>
            <a:r>
              <a:rPr lang="en-US" sz="2300" b="1" dirty="0" err="1" smtClean="0">
                <a:solidFill>
                  <a:srgbClr val="3333CC"/>
                </a:solidFill>
              </a:rPr>
              <a:t>mv</a:t>
            </a:r>
            <a:r>
              <a:rPr lang="en-US" sz="2300" b="1" baseline="-25000" dirty="0" smtClean="0">
                <a:solidFill>
                  <a:srgbClr val="3333CC"/>
                </a:solidFill>
              </a:rPr>
              <a:t> big fish</a:t>
            </a:r>
            <a:r>
              <a:rPr lang="en-US" sz="2300" b="1" dirty="0" smtClean="0">
                <a:solidFill>
                  <a:srgbClr val="3333CC"/>
                </a:solidFill>
              </a:rPr>
              <a:t>)</a:t>
            </a:r>
            <a:r>
              <a:rPr lang="en-US" sz="2300" b="1" baseline="-25000" dirty="0" smtClean="0">
                <a:solidFill>
                  <a:srgbClr val="3333CC"/>
                </a:solidFill>
              </a:rPr>
              <a:t> </a:t>
            </a:r>
            <a:r>
              <a:rPr lang="en-US" sz="2300" b="1" dirty="0" smtClean="0">
                <a:solidFill>
                  <a:srgbClr val="3333CC"/>
                </a:solidFill>
              </a:rPr>
              <a:t>+ (</a:t>
            </a:r>
            <a:r>
              <a:rPr lang="en-US" sz="2300" b="1" dirty="0" err="1" smtClean="0">
                <a:solidFill>
                  <a:srgbClr val="3333CC"/>
                </a:solidFill>
              </a:rPr>
              <a:t>mv</a:t>
            </a:r>
            <a:r>
              <a:rPr lang="en-US" sz="2300" b="1" baseline="-25000" dirty="0" err="1" smtClean="0">
                <a:solidFill>
                  <a:srgbClr val="3333CC"/>
                </a:solidFill>
              </a:rPr>
              <a:t>small</a:t>
            </a:r>
            <a:r>
              <a:rPr lang="en-US" sz="2300" b="1" baseline="-25000" dirty="0" smtClean="0">
                <a:solidFill>
                  <a:srgbClr val="3333CC"/>
                </a:solidFill>
              </a:rPr>
              <a:t> fish</a:t>
            </a:r>
            <a:r>
              <a:rPr lang="en-US" sz="2300" b="1" dirty="0" smtClean="0">
                <a:solidFill>
                  <a:srgbClr val="3333CC"/>
                </a:solidFill>
              </a:rPr>
              <a:t>))</a:t>
            </a:r>
            <a:r>
              <a:rPr lang="en-US" sz="2300" b="1" baseline="-25000" dirty="0" smtClean="0">
                <a:solidFill>
                  <a:srgbClr val="3333CC"/>
                </a:solidFill>
              </a:rPr>
              <a:t>before </a:t>
            </a:r>
            <a:r>
              <a:rPr lang="en-US" sz="2300" b="1" dirty="0" smtClean="0">
                <a:solidFill>
                  <a:srgbClr val="3333CC"/>
                </a:solidFill>
              </a:rPr>
              <a:t>= (m</a:t>
            </a:r>
            <a:r>
              <a:rPr lang="en-US" sz="2300" b="1" baseline="-25000" dirty="0" smtClean="0">
                <a:solidFill>
                  <a:srgbClr val="3333CC"/>
                </a:solidFill>
              </a:rPr>
              <a:t> big fish</a:t>
            </a:r>
            <a:r>
              <a:rPr lang="en-US" sz="2300" b="1" dirty="0" smtClean="0">
                <a:solidFill>
                  <a:srgbClr val="3333CC"/>
                </a:solidFill>
              </a:rPr>
              <a:t>+ </a:t>
            </a:r>
            <a:r>
              <a:rPr lang="en-US" sz="2300" b="1" dirty="0" err="1" smtClean="0">
                <a:solidFill>
                  <a:srgbClr val="3333CC"/>
                </a:solidFill>
              </a:rPr>
              <a:t>m</a:t>
            </a:r>
            <a:r>
              <a:rPr lang="en-US" sz="2300" b="1" baseline="-25000" dirty="0" err="1" smtClean="0">
                <a:solidFill>
                  <a:srgbClr val="3333CC"/>
                </a:solidFill>
              </a:rPr>
              <a:t>small</a:t>
            </a:r>
            <a:r>
              <a:rPr lang="en-US" sz="2300" b="1" baseline="-25000" dirty="0" smtClean="0">
                <a:solidFill>
                  <a:srgbClr val="3333CC"/>
                </a:solidFill>
              </a:rPr>
              <a:t> fish</a:t>
            </a:r>
            <a:r>
              <a:rPr lang="en-US" sz="2300" b="1" dirty="0" smtClean="0">
                <a:solidFill>
                  <a:srgbClr val="3333CC"/>
                </a:solidFill>
              </a:rPr>
              <a:t>)(</a:t>
            </a:r>
            <a:r>
              <a:rPr lang="en-US" sz="2300" b="1" dirty="0" err="1" smtClean="0">
                <a:solidFill>
                  <a:srgbClr val="3333CC"/>
                </a:solidFill>
              </a:rPr>
              <a:t>V</a:t>
            </a:r>
            <a:r>
              <a:rPr lang="en-US" sz="2300" b="1" baseline="-25000" dirty="0" err="1" smtClean="0">
                <a:solidFill>
                  <a:srgbClr val="3333CC"/>
                </a:solidFill>
              </a:rPr>
              <a:t>both</a:t>
            </a:r>
            <a:r>
              <a:rPr lang="en-US" sz="2300" b="1" baseline="-25000" dirty="0" smtClean="0">
                <a:solidFill>
                  <a:srgbClr val="3333CC"/>
                </a:solidFill>
              </a:rPr>
              <a:t>)after</a:t>
            </a:r>
          </a:p>
          <a:p>
            <a:pPr eaLnBrk="1" hangingPunct="1">
              <a:buFontTx/>
              <a:buNone/>
              <a:defRPr/>
            </a:pPr>
            <a:endParaRPr lang="en-US" sz="2400" b="1" dirty="0">
              <a:solidFill>
                <a:srgbClr val="3333CC"/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3333CC"/>
                </a:solidFill>
              </a:rPr>
              <a:t>(6 kg)(1 m/sec) + (2 kg)(0 m/sec)  =  (6 kg + 2 kg)(</a:t>
            </a:r>
            <a:r>
              <a:rPr lang="en-US" sz="2400" b="1" i="1" dirty="0" err="1">
                <a:solidFill>
                  <a:srgbClr val="3333CC"/>
                </a:solidFill>
              </a:rPr>
              <a:t>v</a:t>
            </a:r>
            <a:r>
              <a:rPr lang="en-US" sz="2400" b="1" baseline="-25000" dirty="0" err="1">
                <a:solidFill>
                  <a:srgbClr val="3333CC"/>
                </a:solidFill>
              </a:rPr>
              <a:t>after</a:t>
            </a:r>
            <a:r>
              <a:rPr lang="en-US" sz="2400" b="1" dirty="0">
                <a:solidFill>
                  <a:srgbClr val="3333CC"/>
                </a:solidFill>
              </a:rPr>
              <a:t>) 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3333CC"/>
                </a:solidFill>
              </a:rPr>
              <a:t>                        6 </a:t>
            </a:r>
            <a:r>
              <a:rPr lang="en-US" sz="2400" b="1" dirty="0" err="1">
                <a:solidFill>
                  <a:srgbClr val="3333CC"/>
                </a:solidFill>
              </a:rPr>
              <a:t>kg</a:t>
            </a:r>
            <a:r>
              <a:rPr lang="en-US" sz="2400" b="1" baseline="30000" dirty="0" err="1">
                <a:solidFill>
                  <a:srgbClr val="3333CC"/>
                </a:solidFill>
              </a:rPr>
              <a:t>.</a:t>
            </a:r>
            <a:r>
              <a:rPr lang="en-US" sz="2400" b="1" dirty="0" err="1">
                <a:solidFill>
                  <a:srgbClr val="3333CC"/>
                </a:solidFill>
              </a:rPr>
              <a:t>m</a:t>
            </a:r>
            <a:r>
              <a:rPr lang="en-US" sz="2400" b="1" dirty="0">
                <a:solidFill>
                  <a:srgbClr val="3333CC"/>
                </a:solidFill>
              </a:rPr>
              <a:t>/sec  =  (8 kg)(</a:t>
            </a:r>
            <a:r>
              <a:rPr lang="en-US" sz="2400" b="1" i="1" dirty="0" err="1">
                <a:solidFill>
                  <a:srgbClr val="3333CC"/>
                </a:solidFill>
              </a:rPr>
              <a:t>v</a:t>
            </a:r>
            <a:r>
              <a:rPr lang="en-US" sz="2400" b="1" baseline="-25000" dirty="0" err="1">
                <a:solidFill>
                  <a:srgbClr val="3333CC"/>
                </a:solidFill>
              </a:rPr>
              <a:t>after</a:t>
            </a:r>
            <a:r>
              <a:rPr lang="en-US" sz="2400" b="1" dirty="0">
                <a:solidFill>
                  <a:srgbClr val="3333CC"/>
                </a:solidFill>
              </a:rPr>
              <a:t>) 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3333CC"/>
                </a:solidFill>
              </a:rPr>
              <a:t>                                    </a:t>
            </a:r>
            <a:r>
              <a:rPr lang="en-US" sz="2400" b="1" i="1" dirty="0" err="1">
                <a:solidFill>
                  <a:schemeClr val="bg1"/>
                </a:solidFill>
              </a:rPr>
              <a:t>v</a:t>
            </a:r>
            <a:r>
              <a:rPr lang="en-US" sz="2400" b="1" baseline="-25000" dirty="0" err="1">
                <a:solidFill>
                  <a:schemeClr val="bg1"/>
                </a:solidFill>
              </a:rPr>
              <a:t>after</a:t>
            </a:r>
            <a:r>
              <a:rPr lang="en-US" sz="2400" b="1" dirty="0">
                <a:solidFill>
                  <a:schemeClr val="bg1"/>
                </a:solidFill>
              </a:rPr>
              <a:t>  =</a:t>
            </a:r>
            <a:r>
              <a:rPr lang="en-US" sz="2400" b="1" dirty="0">
                <a:solidFill>
                  <a:srgbClr val="3333CC"/>
                </a:solidFill>
              </a:rPr>
              <a:t> 6 </a:t>
            </a:r>
            <a:r>
              <a:rPr lang="en-US" sz="2400" b="1" dirty="0" err="1">
                <a:solidFill>
                  <a:srgbClr val="3333CC"/>
                </a:solidFill>
              </a:rPr>
              <a:t>kg</a:t>
            </a:r>
            <a:r>
              <a:rPr lang="en-US" sz="2400" b="1" baseline="30000" dirty="0" err="1">
                <a:solidFill>
                  <a:srgbClr val="3333CC"/>
                </a:solidFill>
              </a:rPr>
              <a:t>.</a:t>
            </a:r>
            <a:r>
              <a:rPr lang="en-US" sz="2400" b="1" dirty="0" err="1">
                <a:solidFill>
                  <a:srgbClr val="3333CC"/>
                </a:solidFill>
              </a:rPr>
              <a:t>m</a:t>
            </a:r>
            <a:r>
              <a:rPr lang="en-US" sz="2400" b="1" dirty="0">
                <a:solidFill>
                  <a:srgbClr val="3333CC"/>
                </a:solidFill>
              </a:rPr>
              <a:t>/sec 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>
                <a:solidFill>
                  <a:srgbClr val="3333CC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8 kg</a:t>
            </a:r>
            <a:r>
              <a:rPr lang="en-US" sz="2400" b="1" dirty="0">
                <a:solidFill>
                  <a:srgbClr val="3333CC"/>
                </a:solidFill>
              </a:rPr>
              <a:t>                 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3333CC"/>
                </a:solidFill>
              </a:rPr>
              <a:t>                                                     8 kg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3333CC"/>
                </a:solidFill>
              </a:rPr>
              <a:t>                                   </a:t>
            </a:r>
            <a:r>
              <a:rPr lang="en-US" sz="2400" b="1" i="1" dirty="0" err="1">
                <a:solidFill>
                  <a:srgbClr val="3333CC"/>
                </a:solidFill>
              </a:rPr>
              <a:t>v</a:t>
            </a:r>
            <a:r>
              <a:rPr lang="en-US" sz="2400" b="1" baseline="-25000" dirty="0" err="1">
                <a:solidFill>
                  <a:srgbClr val="3333CC"/>
                </a:solidFill>
              </a:rPr>
              <a:t>after</a:t>
            </a:r>
            <a:r>
              <a:rPr lang="en-US" sz="2400" b="1" baseline="-25000" dirty="0">
                <a:solidFill>
                  <a:srgbClr val="3333CC"/>
                </a:solidFill>
              </a:rPr>
              <a:t> </a:t>
            </a:r>
            <a:r>
              <a:rPr lang="en-US" sz="2400" b="1" dirty="0">
                <a:solidFill>
                  <a:srgbClr val="3333CC"/>
                </a:solidFill>
              </a:rPr>
              <a:t>  =  ¾ m/sec</a:t>
            </a:r>
            <a:endParaRPr lang="en-US" sz="2400" b="1" baseline="-25000" dirty="0">
              <a:solidFill>
                <a:srgbClr val="3333CC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505200" y="5334000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i="1">
                <a:solidFill>
                  <a:srgbClr val="3333CC"/>
                </a:solidFill>
              </a:rPr>
              <a:t>v</a:t>
            </a:r>
            <a:r>
              <a:rPr lang="en-US" altLang="en-US" sz="2400" b="1" baseline="-25000">
                <a:solidFill>
                  <a:srgbClr val="3333CC"/>
                </a:solidFill>
              </a:rPr>
              <a:t>after</a:t>
            </a:r>
            <a:r>
              <a:rPr lang="en-US" altLang="en-US" sz="2400" b="1">
                <a:solidFill>
                  <a:srgbClr val="3333CC"/>
                </a:solidFill>
              </a:rPr>
              <a:t>  =  </a:t>
            </a:r>
            <a:endParaRPr lang="en-US" altLang="en-US" sz="2400" b="1" i="1">
              <a:solidFill>
                <a:srgbClr val="3333CC"/>
              </a:solidFill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800600" y="5562600"/>
            <a:ext cx="1524000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38213" y="5029200"/>
            <a:ext cx="2185987" cy="1285875"/>
            <a:chOff x="591" y="3309"/>
            <a:chExt cx="932" cy="669"/>
          </a:xfrm>
        </p:grpSpPr>
        <p:sp>
          <p:nvSpPr>
            <p:cNvPr id="19475" name="Freeform 6"/>
            <p:cNvSpPr>
              <a:spLocks/>
            </p:cNvSpPr>
            <p:nvPr/>
          </p:nvSpPr>
          <p:spPr bwMode="auto">
            <a:xfrm>
              <a:off x="603" y="3399"/>
              <a:ext cx="920" cy="523"/>
            </a:xfrm>
            <a:custGeom>
              <a:avLst/>
              <a:gdLst>
                <a:gd name="T0" fmla="*/ 174 w 920"/>
                <a:gd name="T1" fmla="*/ 212 h 523"/>
                <a:gd name="T2" fmla="*/ 37 w 920"/>
                <a:gd name="T3" fmla="*/ 121 h 523"/>
                <a:gd name="T4" fmla="*/ 10 w 920"/>
                <a:gd name="T5" fmla="*/ 130 h 523"/>
                <a:gd name="T6" fmla="*/ 46 w 920"/>
                <a:gd name="T7" fmla="*/ 258 h 523"/>
                <a:gd name="T8" fmla="*/ 55 w 920"/>
                <a:gd name="T9" fmla="*/ 377 h 523"/>
                <a:gd name="T10" fmla="*/ 37 w 920"/>
                <a:gd name="T11" fmla="*/ 432 h 523"/>
                <a:gd name="T12" fmla="*/ 46 w 920"/>
                <a:gd name="T13" fmla="*/ 514 h 523"/>
                <a:gd name="T14" fmla="*/ 74 w 920"/>
                <a:gd name="T15" fmla="*/ 505 h 523"/>
                <a:gd name="T16" fmla="*/ 147 w 920"/>
                <a:gd name="T17" fmla="*/ 459 h 523"/>
                <a:gd name="T18" fmla="*/ 256 w 920"/>
                <a:gd name="T19" fmla="*/ 404 h 523"/>
                <a:gd name="T20" fmla="*/ 339 w 920"/>
                <a:gd name="T21" fmla="*/ 459 h 523"/>
                <a:gd name="T22" fmla="*/ 412 w 920"/>
                <a:gd name="T23" fmla="*/ 441 h 523"/>
                <a:gd name="T24" fmla="*/ 468 w 920"/>
                <a:gd name="T25" fmla="*/ 450 h 523"/>
                <a:gd name="T26" fmla="*/ 627 w 920"/>
                <a:gd name="T27" fmla="*/ 447 h 523"/>
                <a:gd name="T28" fmla="*/ 741 w 920"/>
                <a:gd name="T29" fmla="*/ 444 h 523"/>
                <a:gd name="T30" fmla="*/ 842 w 920"/>
                <a:gd name="T31" fmla="*/ 414 h 523"/>
                <a:gd name="T32" fmla="*/ 906 w 920"/>
                <a:gd name="T33" fmla="*/ 350 h 523"/>
                <a:gd name="T34" fmla="*/ 896 w 920"/>
                <a:gd name="T35" fmla="*/ 322 h 523"/>
                <a:gd name="T36" fmla="*/ 869 w 920"/>
                <a:gd name="T37" fmla="*/ 304 h 523"/>
                <a:gd name="T38" fmla="*/ 851 w 920"/>
                <a:gd name="T39" fmla="*/ 249 h 523"/>
                <a:gd name="T40" fmla="*/ 860 w 920"/>
                <a:gd name="T41" fmla="*/ 212 h 523"/>
                <a:gd name="T42" fmla="*/ 906 w 920"/>
                <a:gd name="T43" fmla="*/ 167 h 523"/>
                <a:gd name="T44" fmla="*/ 869 w 920"/>
                <a:gd name="T45" fmla="*/ 103 h 523"/>
                <a:gd name="T46" fmla="*/ 778 w 920"/>
                <a:gd name="T47" fmla="*/ 20 h 523"/>
                <a:gd name="T48" fmla="*/ 714 w 920"/>
                <a:gd name="T49" fmla="*/ 2 h 523"/>
                <a:gd name="T50" fmla="*/ 522 w 920"/>
                <a:gd name="T51" fmla="*/ 20 h 523"/>
                <a:gd name="T52" fmla="*/ 467 w 920"/>
                <a:gd name="T53" fmla="*/ 39 h 523"/>
                <a:gd name="T54" fmla="*/ 439 w 920"/>
                <a:gd name="T55" fmla="*/ 48 h 523"/>
                <a:gd name="T56" fmla="*/ 394 w 920"/>
                <a:gd name="T57" fmla="*/ 94 h 523"/>
                <a:gd name="T58" fmla="*/ 293 w 920"/>
                <a:gd name="T59" fmla="*/ 203 h 523"/>
                <a:gd name="T60" fmla="*/ 220 w 920"/>
                <a:gd name="T61" fmla="*/ 240 h 523"/>
                <a:gd name="T62" fmla="*/ 192 w 920"/>
                <a:gd name="T63" fmla="*/ 231 h 523"/>
                <a:gd name="T64" fmla="*/ 174 w 920"/>
                <a:gd name="T65" fmla="*/ 212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8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7" name="Oval 7"/>
            <p:cNvSpPr>
              <a:spLocks noChangeArrowheads="1"/>
            </p:cNvSpPr>
            <p:nvPr/>
          </p:nvSpPr>
          <p:spPr bwMode="auto">
            <a:xfrm>
              <a:off x="1248" y="35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8" name="Freeform 9"/>
            <p:cNvSpPr>
              <a:spLocks/>
            </p:cNvSpPr>
            <p:nvPr/>
          </p:nvSpPr>
          <p:spPr bwMode="auto">
            <a:xfrm>
              <a:off x="1368" y="3507"/>
              <a:ext cx="147" cy="189"/>
            </a:xfrm>
            <a:custGeom>
              <a:avLst/>
              <a:gdLst>
                <a:gd name="T0" fmla="*/ 114 w 147"/>
                <a:gd name="T1" fmla="*/ 3 h 189"/>
                <a:gd name="T2" fmla="*/ 48 w 147"/>
                <a:gd name="T3" fmla="*/ 90 h 189"/>
                <a:gd name="T4" fmla="*/ 9 w 147"/>
                <a:gd name="T5" fmla="*/ 144 h 189"/>
                <a:gd name="T6" fmla="*/ 0 w 147"/>
                <a:gd name="T7" fmla="*/ 171 h 189"/>
                <a:gd name="T8" fmla="*/ 51 w 147"/>
                <a:gd name="T9" fmla="*/ 180 h 189"/>
                <a:gd name="T10" fmla="*/ 81 w 147"/>
                <a:gd name="T11" fmla="*/ 120 h 189"/>
                <a:gd name="T12" fmla="*/ 147 w 147"/>
                <a:gd name="T13" fmla="*/ 30 h 189"/>
                <a:gd name="T14" fmla="*/ 126 w 147"/>
                <a:gd name="T15" fmla="*/ 0 h 189"/>
                <a:gd name="T16" fmla="*/ 114 w 147"/>
                <a:gd name="T17" fmla="*/ 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10"/>
            <p:cNvSpPr>
              <a:spLocks/>
            </p:cNvSpPr>
            <p:nvPr/>
          </p:nvSpPr>
          <p:spPr bwMode="auto">
            <a:xfrm>
              <a:off x="972" y="3309"/>
              <a:ext cx="268" cy="174"/>
            </a:xfrm>
            <a:custGeom>
              <a:avLst/>
              <a:gdLst>
                <a:gd name="T0" fmla="*/ 261 w 268"/>
                <a:gd name="T1" fmla="*/ 96 h 174"/>
                <a:gd name="T2" fmla="*/ 252 w 268"/>
                <a:gd name="T3" fmla="*/ 21 h 174"/>
                <a:gd name="T4" fmla="*/ 243 w 268"/>
                <a:gd name="T5" fmla="*/ 27 h 174"/>
                <a:gd name="T6" fmla="*/ 237 w 268"/>
                <a:gd name="T7" fmla="*/ 18 h 174"/>
                <a:gd name="T8" fmla="*/ 210 w 268"/>
                <a:gd name="T9" fmla="*/ 3 h 174"/>
                <a:gd name="T10" fmla="*/ 174 w 268"/>
                <a:gd name="T11" fmla="*/ 9 h 174"/>
                <a:gd name="T12" fmla="*/ 147 w 268"/>
                <a:gd name="T13" fmla="*/ 0 h 174"/>
                <a:gd name="T14" fmla="*/ 120 w 268"/>
                <a:gd name="T15" fmla="*/ 24 h 174"/>
                <a:gd name="T16" fmla="*/ 99 w 268"/>
                <a:gd name="T17" fmla="*/ 21 h 174"/>
                <a:gd name="T18" fmla="*/ 81 w 268"/>
                <a:gd name="T19" fmla="*/ 15 h 174"/>
                <a:gd name="T20" fmla="*/ 63 w 268"/>
                <a:gd name="T21" fmla="*/ 51 h 174"/>
                <a:gd name="T22" fmla="*/ 9 w 268"/>
                <a:gd name="T23" fmla="*/ 66 h 174"/>
                <a:gd name="T24" fmla="*/ 0 w 268"/>
                <a:gd name="T25" fmla="*/ 126 h 174"/>
                <a:gd name="T26" fmla="*/ 33 w 268"/>
                <a:gd name="T27" fmla="*/ 174 h 174"/>
                <a:gd name="T28" fmla="*/ 69 w 268"/>
                <a:gd name="T29" fmla="*/ 153 h 174"/>
                <a:gd name="T30" fmla="*/ 177 w 268"/>
                <a:gd name="T31" fmla="*/ 105 h 174"/>
                <a:gd name="T32" fmla="*/ 252 w 268"/>
                <a:gd name="T33" fmla="*/ 96 h 174"/>
                <a:gd name="T34" fmla="*/ 261 w 268"/>
                <a:gd name="T35" fmla="*/ 96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Freeform 11"/>
            <p:cNvSpPr>
              <a:spLocks/>
            </p:cNvSpPr>
            <p:nvPr/>
          </p:nvSpPr>
          <p:spPr bwMode="auto">
            <a:xfrm>
              <a:off x="1149" y="3504"/>
              <a:ext cx="60" cy="258"/>
            </a:xfrm>
            <a:custGeom>
              <a:avLst/>
              <a:gdLst>
                <a:gd name="T0" fmla="*/ 30 w 60"/>
                <a:gd name="T1" fmla="*/ 0 h 258"/>
                <a:gd name="T2" fmla="*/ 3 w 60"/>
                <a:gd name="T3" fmla="*/ 63 h 258"/>
                <a:gd name="T4" fmla="*/ 12 w 60"/>
                <a:gd name="T5" fmla="*/ 186 h 258"/>
                <a:gd name="T6" fmla="*/ 60 w 60"/>
                <a:gd name="T7" fmla="*/ 234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Freeform 12"/>
            <p:cNvSpPr>
              <a:spLocks/>
            </p:cNvSpPr>
            <p:nvPr/>
          </p:nvSpPr>
          <p:spPr bwMode="auto">
            <a:xfrm>
              <a:off x="1421" y="3675"/>
              <a:ext cx="88" cy="88"/>
            </a:xfrm>
            <a:custGeom>
              <a:avLst/>
              <a:gdLst>
                <a:gd name="T0" fmla="*/ 16 w 88"/>
                <a:gd name="T1" fmla="*/ 0 h 88"/>
                <a:gd name="T2" fmla="*/ 79 w 88"/>
                <a:gd name="T3" fmla="*/ 51 h 88"/>
                <a:gd name="T4" fmla="*/ 85 w 88"/>
                <a:gd name="T5" fmla="*/ 69 h 88"/>
                <a:gd name="T6" fmla="*/ 88 w 88"/>
                <a:gd name="T7" fmla="*/ 78 h 88"/>
                <a:gd name="T8" fmla="*/ 79 w 88"/>
                <a:gd name="T9" fmla="*/ 87 h 88"/>
                <a:gd name="T10" fmla="*/ 61 w 88"/>
                <a:gd name="T11" fmla="*/ 81 h 88"/>
                <a:gd name="T12" fmla="*/ 34 w 88"/>
                <a:gd name="T13" fmla="*/ 60 h 88"/>
                <a:gd name="T14" fmla="*/ 4 w 88"/>
                <a:gd name="T15" fmla="*/ 30 h 88"/>
                <a:gd name="T16" fmla="*/ 16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Freeform 13"/>
            <p:cNvSpPr>
              <a:spLocks/>
            </p:cNvSpPr>
            <p:nvPr/>
          </p:nvSpPr>
          <p:spPr bwMode="auto">
            <a:xfrm>
              <a:off x="1089" y="3771"/>
              <a:ext cx="147" cy="207"/>
            </a:xfrm>
            <a:custGeom>
              <a:avLst/>
              <a:gdLst>
                <a:gd name="T0" fmla="*/ 93 w 147"/>
                <a:gd name="T1" fmla="*/ 0 h 207"/>
                <a:gd name="T2" fmla="*/ 69 w 147"/>
                <a:gd name="T3" fmla="*/ 39 h 207"/>
                <a:gd name="T4" fmla="*/ 36 w 147"/>
                <a:gd name="T5" fmla="*/ 75 h 207"/>
                <a:gd name="T6" fmla="*/ 0 w 147"/>
                <a:gd name="T7" fmla="*/ 150 h 207"/>
                <a:gd name="T8" fmla="*/ 48 w 147"/>
                <a:gd name="T9" fmla="*/ 198 h 207"/>
                <a:gd name="T10" fmla="*/ 66 w 147"/>
                <a:gd name="T11" fmla="*/ 201 h 207"/>
                <a:gd name="T12" fmla="*/ 84 w 147"/>
                <a:gd name="T13" fmla="*/ 207 h 207"/>
                <a:gd name="T14" fmla="*/ 111 w 147"/>
                <a:gd name="T15" fmla="*/ 192 h 207"/>
                <a:gd name="T16" fmla="*/ 135 w 147"/>
                <a:gd name="T17" fmla="*/ 135 h 207"/>
                <a:gd name="T18" fmla="*/ 141 w 147"/>
                <a:gd name="T19" fmla="*/ 99 h 207"/>
                <a:gd name="T20" fmla="*/ 144 w 147"/>
                <a:gd name="T21" fmla="*/ 3 h 207"/>
                <a:gd name="T22" fmla="*/ 132 w 147"/>
                <a:gd name="T23" fmla="*/ 21 h 207"/>
                <a:gd name="T24" fmla="*/ 114 w 147"/>
                <a:gd name="T25" fmla="*/ 27 h 207"/>
                <a:gd name="T26" fmla="*/ 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Freeform 14"/>
            <p:cNvSpPr>
              <a:spLocks/>
            </p:cNvSpPr>
            <p:nvPr/>
          </p:nvSpPr>
          <p:spPr bwMode="auto">
            <a:xfrm>
              <a:off x="909" y="3807"/>
              <a:ext cx="140" cy="99"/>
            </a:xfrm>
            <a:custGeom>
              <a:avLst/>
              <a:gdLst>
                <a:gd name="T0" fmla="*/ 33 w 140"/>
                <a:gd name="T1" fmla="*/ 12 h 99"/>
                <a:gd name="T2" fmla="*/ 9 w 140"/>
                <a:gd name="T3" fmla="*/ 30 h 99"/>
                <a:gd name="T4" fmla="*/ 0 w 140"/>
                <a:gd name="T5" fmla="*/ 57 h 99"/>
                <a:gd name="T6" fmla="*/ 33 w 140"/>
                <a:gd name="T7" fmla="*/ 99 h 99"/>
                <a:gd name="T8" fmla="*/ 78 w 140"/>
                <a:gd name="T9" fmla="*/ 75 h 99"/>
                <a:gd name="T10" fmla="*/ 105 w 140"/>
                <a:gd name="T11" fmla="*/ 60 h 99"/>
                <a:gd name="T12" fmla="*/ 126 w 140"/>
                <a:gd name="T13" fmla="*/ 36 h 99"/>
                <a:gd name="T14" fmla="*/ 138 w 140"/>
                <a:gd name="T15" fmla="*/ 9 h 99"/>
                <a:gd name="T16" fmla="*/ 111 w 140"/>
                <a:gd name="T17" fmla="*/ 12 h 99"/>
                <a:gd name="T18" fmla="*/ 102 w 140"/>
                <a:gd name="T19" fmla="*/ 15 h 99"/>
                <a:gd name="T20" fmla="*/ 54 w 140"/>
                <a:gd name="T21" fmla="*/ 0 h 99"/>
                <a:gd name="T22" fmla="*/ 33 w 140"/>
                <a:gd name="T23" fmla="*/ 12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Freeform 15"/>
            <p:cNvSpPr>
              <a:spLocks/>
            </p:cNvSpPr>
            <p:nvPr/>
          </p:nvSpPr>
          <p:spPr bwMode="auto">
            <a:xfrm>
              <a:off x="591" y="3510"/>
              <a:ext cx="240" cy="444"/>
            </a:xfrm>
            <a:custGeom>
              <a:avLst/>
              <a:gdLst>
                <a:gd name="T0" fmla="*/ 201 w 240"/>
                <a:gd name="T1" fmla="*/ 123 h 444"/>
                <a:gd name="T2" fmla="*/ 150 w 240"/>
                <a:gd name="T3" fmla="*/ 81 h 444"/>
                <a:gd name="T4" fmla="*/ 123 w 240"/>
                <a:gd name="T5" fmla="*/ 60 h 444"/>
                <a:gd name="T6" fmla="*/ 90 w 240"/>
                <a:gd name="T7" fmla="*/ 33 h 444"/>
                <a:gd name="T8" fmla="*/ 72 w 240"/>
                <a:gd name="T9" fmla="*/ 21 h 444"/>
                <a:gd name="T10" fmla="*/ 39 w 240"/>
                <a:gd name="T11" fmla="*/ 0 h 444"/>
                <a:gd name="T12" fmla="*/ 3 w 240"/>
                <a:gd name="T13" fmla="*/ 45 h 444"/>
                <a:gd name="T14" fmla="*/ 12 w 240"/>
                <a:gd name="T15" fmla="*/ 108 h 444"/>
                <a:gd name="T16" fmla="*/ 27 w 240"/>
                <a:gd name="T17" fmla="*/ 135 h 444"/>
                <a:gd name="T18" fmla="*/ 51 w 240"/>
                <a:gd name="T19" fmla="*/ 201 h 444"/>
                <a:gd name="T20" fmla="*/ 45 w 240"/>
                <a:gd name="T21" fmla="*/ 249 h 444"/>
                <a:gd name="T22" fmla="*/ 39 w 240"/>
                <a:gd name="T23" fmla="*/ 282 h 444"/>
                <a:gd name="T24" fmla="*/ 27 w 240"/>
                <a:gd name="T25" fmla="*/ 300 h 444"/>
                <a:gd name="T26" fmla="*/ 15 w 240"/>
                <a:gd name="T27" fmla="*/ 333 h 444"/>
                <a:gd name="T28" fmla="*/ 9 w 240"/>
                <a:gd name="T29" fmla="*/ 351 h 444"/>
                <a:gd name="T30" fmla="*/ 12 w 240"/>
                <a:gd name="T31" fmla="*/ 381 h 444"/>
                <a:gd name="T32" fmla="*/ 33 w 240"/>
                <a:gd name="T33" fmla="*/ 444 h 444"/>
                <a:gd name="T34" fmla="*/ 66 w 240"/>
                <a:gd name="T35" fmla="*/ 420 h 444"/>
                <a:gd name="T36" fmla="*/ 123 w 240"/>
                <a:gd name="T37" fmla="*/ 372 h 444"/>
                <a:gd name="T38" fmla="*/ 141 w 240"/>
                <a:gd name="T39" fmla="*/ 360 h 444"/>
                <a:gd name="T40" fmla="*/ 159 w 240"/>
                <a:gd name="T41" fmla="*/ 348 h 444"/>
                <a:gd name="T42" fmla="*/ 237 w 240"/>
                <a:gd name="T43" fmla="*/ 303 h 444"/>
                <a:gd name="T44" fmla="*/ 225 w 240"/>
                <a:gd name="T45" fmla="*/ 306 h 444"/>
                <a:gd name="T46" fmla="*/ 189 w 240"/>
                <a:gd name="T47" fmla="*/ 318 h 444"/>
                <a:gd name="T48" fmla="*/ 102 w 240"/>
                <a:gd name="T49" fmla="*/ 345 h 444"/>
                <a:gd name="T50" fmla="*/ 75 w 240"/>
                <a:gd name="T51" fmla="*/ 342 h 444"/>
                <a:gd name="T52" fmla="*/ 102 w 240"/>
                <a:gd name="T53" fmla="*/ 324 h 444"/>
                <a:gd name="T54" fmla="*/ 156 w 240"/>
                <a:gd name="T55" fmla="*/ 291 h 444"/>
                <a:gd name="T56" fmla="*/ 183 w 240"/>
                <a:gd name="T57" fmla="*/ 279 h 444"/>
                <a:gd name="T58" fmla="*/ 192 w 240"/>
                <a:gd name="T59" fmla="*/ 276 h 444"/>
                <a:gd name="T60" fmla="*/ 147 w 240"/>
                <a:gd name="T61" fmla="*/ 288 h 444"/>
                <a:gd name="T62" fmla="*/ 123 w 240"/>
                <a:gd name="T63" fmla="*/ 294 h 444"/>
                <a:gd name="T64" fmla="*/ 90 w 240"/>
                <a:gd name="T65" fmla="*/ 303 h 444"/>
                <a:gd name="T66" fmla="*/ 96 w 240"/>
                <a:gd name="T67" fmla="*/ 285 h 444"/>
                <a:gd name="T68" fmla="*/ 159 w 240"/>
                <a:gd name="T69" fmla="*/ 258 h 444"/>
                <a:gd name="T70" fmla="*/ 102 w 240"/>
                <a:gd name="T71" fmla="*/ 267 h 444"/>
                <a:gd name="T72" fmla="*/ 81 w 240"/>
                <a:gd name="T73" fmla="*/ 249 h 444"/>
                <a:gd name="T74" fmla="*/ 84 w 240"/>
                <a:gd name="T75" fmla="*/ 240 h 444"/>
                <a:gd name="T76" fmla="*/ 129 w 240"/>
                <a:gd name="T77" fmla="*/ 216 h 444"/>
                <a:gd name="T78" fmla="*/ 147 w 240"/>
                <a:gd name="T79" fmla="*/ 210 h 444"/>
                <a:gd name="T80" fmla="*/ 129 w 240"/>
                <a:gd name="T81" fmla="*/ 216 h 444"/>
                <a:gd name="T82" fmla="*/ 84 w 240"/>
                <a:gd name="T83" fmla="*/ 201 h 444"/>
                <a:gd name="T84" fmla="*/ 90 w 240"/>
                <a:gd name="T85" fmla="*/ 180 h 444"/>
                <a:gd name="T86" fmla="*/ 135 w 240"/>
                <a:gd name="T87" fmla="*/ 195 h 444"/>
                <a:gd name="T88" fmla="*/ 144 w 240"/>
                <a:gd name="T89" fmla="*/ 192 h 444"/>
                <a:gd name="T90" fmla="*/ 135 w 240"/>
                <a:gd name="T91" fmla="*/ 186 h 444"/>
                <a:gd name="T92" fmla="*/ 129 w 240"/>
                <a:gd name="T93" fmla="*/ 177 h 444"/>
                <a:gd name="T94" fmla="*/ 111 w 240"/>
                <a:gd name="T95" fmla="*/ 165 h 444"/>
                <a:gd name="T96" fmla="*/ 102 w 240"/>
                <a:gd name="T97" fmla="*/ 159 h 444"/>
                <a:gd name="T98" fmla="*/ 90 w 240"/>
                <a:gd name="T99" fmla="*/ 141 h 444"/>
                <a:gd name="T100" fmla="*/ 81 w 240"/>
                <a:gd name="T101" fmla="*/ 132 h 444"/>
                <a:gd name="T102" fmla="*/ 69 w 240"/>
                <a:gd name="T103" fmla="*/ 114 h 444"/>
                <a:gd name="T104" fmla="*/ 63 w 240"/>
                <a:gd name="T105" fmla="*/ 105 h 444"/>
                <a:gd name="T106" fmla="*/ 153 w 240"/>
                <a:gd name="T107" fmla="*/ 162 h 444"/>
                <a:gd name="T108" fmla="*/ 162 w 240"/>
                <a:gd name="T109" fmla="*/ 171 h 444"/>
                <a:gd name="T110" fmla="*/ 159 w 240"/>
                <a:gd name="T111" fmla="*/ 162 h 444"/>
                <a:gd name="T112" fmla="*/ 150 w 240"/>
                <a:gd name="T113" fmla="*/ 144 h 444"/>
                <a:gd name="T114" fmla="*/ 96 w 240"/>
                <a:gd name="T115" fmla="*/ 81 h 444"/>
                <a:gd name="T116" fmla="*/ 168 w 240"/>
                <a:gd name="T117" fmla="*/ 102 h 444"/>
                <a:gd name="T118" fmla="*/ 201 w 240"/>
                <a:gd name="T119" fmla="*/ 123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5" name="Freeform 29"/>
          <p:cNvSpPr>
            <a:spLocks/>
          </p:cNvSpPr>
          <p:nvPr/>
        </p:nvSpPr>
        <p:spPr bwMode="auto">
          <a:xfrm>
            <a:off x="6096000" y="5029200"/>
            <a:ext cx="2105025" cy="1096963"/>
          </a:xfrm>
          <a:custGeom>
            <a:avLst/>
            <a:gdLst>
              <a:gd name="T0" fmla="*/ 1822073763 w 1326"/>
              <a:gd name="T1" fmla="*/ 95765981 h 691"/>
              <a:gd name="T2" fmla="*/ 1544856575 w 1326"/>
              <a:gd name="T3" fmla="*/ 2520951 h 691"/>
              <a:gd name="T4" fmla="*/ 1474292200 w 1326"/>
              <a:gd name="T5" fmla="*/ 73085358 h 691"/>
              <a:gd name="T6" fmla="*/ 1338203763 w 1326"/>
              <a:gd name="T7" fmla="*/ 257056055 h 691"/>
              <a:gd name="T8" fmla="*/ 899696575 w 1326"/>
              <a:gd name="T9" fmla="*/ 347781721 h 691"/>
              <a:gd name="T10" fmla="*/ 645160000 w 1326"/>
              <a:gd name="T11" fmla="*/ 370463931 h 691"/>
              <a:gd name="T12" fmla="*/ 899696575 w 1326"/>
              <a:gd name="T13" fmla="*/ 418346128 h 691"/>
              <a:gd name="T14" fmla="*/ 1106349388 w 1326"/>
              <a:gd name="T15" fmla="*/ 441028339 h 691"/>
              <a:gd name="T16" fmla="*/ 1176913763 w 1326"/>
              <a:gd name="T17" fmla="*/ 463708961 h 691"/>
              <a:gd name="T18" fmla="*/ 899696575 w 1326"/>
              <a:gd name="T19" fmla="*/ 624999035 h 691"/>
              <a:gd name="T20" fmla="*/ 1015623763 w 1326"/>
              <a:gd name="T21" fmla="*/ 718245652 h 691"/>
              <a:gd name="T22" fmla="*/ 1060986575 w 1326"/>
              <a:gd name="T23" fmla="*/ 786289108 h 691"/>
              <a:gd name="T24" fmla="*/ 854333763 w 1326"/>
              <a:gd name="T25" fmla="*/ 970261392 h 691"/>
              <a:gd name="T26" fmla="*/ 829132200 w 1326"/>
              <a:gd name="T27" fmla="*/ 1040825799 h 691"/>
              <a:gd name="T28" fmla="*/ 854333763 w 1326"/>
              <a:gd name="T29" fmla="*/ 1108869255 h 691"/>
              <a:gd name="T30" fmla="*/ 738406575 w 1326"/>
              <a:gd name="T31" fmla="*/ 1202115873 h 691"/>
              <a:gd name="T32" fmla="*/ 370463763 w 1326"/>
              <a:gd name="T33" fmla="*/ 1363405946 h 691"/>
              <a:gd name="T34" fmla="*/ 0 w 1326"/>
              <a:gd name="T35" fmla="*/ 1660784519 h 691"/>
              <a:gd name="T36" fmla="*/ 277217188 w 1326"/>
              <a:gd name="T37" fmla="*/ 1638102309 h 691"/>
              <a:gd name="T38" fmla="*/ 854333763 w 1326"/>
              <a:gd name="T39" fmla="*/ 1499494446 h 691"/>
              <a:gd name="T40" fmla="*/ 1728827188 w 1326"/>
              <a:gd name="T41" fmla="*/ 1685986093 h 691"/>
              <a:gd name="T42" fmla="*/ 1958162200 w 1326"/>
              <a:gd name="T43" fmla="*/ 1570058853 h 691"/>
              <a:gd name="T44" fmla="*/ 1890117188 w 1326"/>
              <a:gd name="T45" fmla="*/ 1547376643 h 691"/>
              <a:gd name="T46" fmla="*/ 1683464375 w 1326"/>
              <a:gd name="T47" fmla="*/ 1431449402 h 691"/>
              <a:gd name="T48" fmla="*/ 1844754375 w 1326"/>
              <a:gd name="T49" fmla="*/ 1292841539 h 691"/>
              <a:gd name="T50" fmla="*/ 2147483647 w 1326"/>
              <a:gd name="T51" fmla="*/ 1154232089 h 691"/>
              <a:gd name="T52" fmla="*/ 2147483647 w 1326"/>
              <a:gd name="T53" fmla="*/ 1108869255 h 691"/>
              <a:gd name="T54" fmla="*/ 2147483647 w 1326"/>
              <a:gd name="T55" fmla="*/ 1086188633 h 691"/>
              <a:gd name="T56" fmla="*/ 2147483647 w 1326"/>
              <a:gd name="T57" fmla="*/ 1108869255 h 691"/>
              <a:gd name="T58" fmla="*/ 2147483647 w 1326"/>
              <a:gd name="T59" fmla="*/ 947579182 h 691"/>
              <a:gd name="T60" fmla="*/ 2147483647 w 1326"/>
              <a:gd name="T61" fmla="*/ 924898559 h 691"/>
              <a:gd name="T62" fmla="*/ 2147483647 w 1326"/>
              <a:gd name="T63" fmla="*/ 902216349 h 691"/>
              <a:gd name="T64" fmla="*/ 2147483647 w 1326"/>
              <a:gd name="T65" fmla="*/ 718245652 h 691"/>
              <a:gd name="T66" fmla="*/ 2147483647 w 1326"/>
              <a:gd name="T67" fmla="*/ 579636202 h 691"/>
              <a:gd name="T68" fmla="*/ 2147483647 w 1326"/>
              <a:gd name="T69" fmla="*/ 347781721 h 691"/>
              <a:gd name="T70" fmla="*/ 2147483647 w 1326"/>
              <a:gd name="T71" fmla="*/ 234375432 h 691"/>
              <a:gd name="T72" fmla="*/ 2147483647 w 1326"/>
              <a:gd name="T73" fmla="*/ 118448191 h 691"/>
              <a:gd name="T74" fmla="*/ 2147483647 w 1326"/>
              <a:gd name="T75" fmla="*/ 95765981 h 691"/>
              <a:gd name="T76" fmla="*/ 2147483647 w 1326"/>
              <a:gd name="T77" fmla="*/ 234375432 h 691"/>
              <a:gd name="T78" fmla="*/ 2147483647 w 1326"/>
              <a:gd name="T79" fmla="*/ 257056055 h 691"/>
              <a:gd name="T80" fmla="*/ 2147483647 w 1326"/>
              <a:gd name="T81" fmla="*/ 141128814 h 691"/>
              <a:gd name="T82" fmla="*/ 2074089388 w 1326"/>
              <a:gd name="T83" fmla="*/ 163811025 h 691"/>
              <a:gd name="T84" fmla="*/ 1935480000 w 1326"/>
              <a:gd name="T85" fmla="*/ 209173858 h 691"/>
              <a:gd name="T86" fmla="*/ 1796872200 w 1326"/>
              <a:gd name="T87" fmla="*/ 186491648 h 691"/>
              <a:gd name="T88" fmla="*/ 1844754375 w 1326"/>
              <a:gd name="T89" fmla="*/ 141128814 h 691"/>
              <a:gd name="T90" fmla="*/ 1867436575 w 1326"/>
              <a:gd name="T91" fmla="*/ 73085358 h 691"/>
              <a:gd name="T92" fmla="*/ 1822073763 w 1326"/>
              <a:gd name="T93" fmla="*/ 95765981 h 69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326"/>
              <a:gd name="T142" fmla="*/ 0 h 691"/>
              <a:gd name="T143" fmla="*/ 1326 w 1326"/>
              <a:gd name="T144" fmla="*/ 691 h 69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326" h="691">
                <a:moveTo>
                  <a:pt x="723" y="38"/>
                </a:moveTo>
                <a:cubicBezTo>
                  <a:pt x="686" y="26"/>
                  <a:pt x="652" y="4"/>
                  <a:pt x="613" y="1"/>
                </a:cubicBezTo>
                <a:cubicBezTo>
                  <a:pt x="600" y="0"/>
                  <a:pt x="592" y="18"/>
                  <a:pt x="585" y="29"/>
                </a:cubicBezTo>
                <a:cubicBezTo>
                  <a:pt x="563" y="67"/>
                  <a:pt x="579" y="86"/>
                  <a:pt x="531" y="102"/>
                </a:cubicBezTo>
                <a:cubicBezTo>
                  <a:pt x="456" y="84"/>
                  <a:pt x="423" y="132"/>
                  <a:pt x="357" y="138"/>
                </a:cubicBezTo>
                <a:cubicBezTo>
                  <a:pt x="323" y="141"/>
                  <a:pt x="290" y="144"/>
                  <a:pt x="256" y="147"/>
                </a:cubicBezTo>
                <a:cubicBezTo>
                  <a:pt x="275" y="206"/>
                  <a:pt x="310" y="181"/>
                  <a:pt x="357" y="166"/>
                </a:cubicBezTo>
                <a:cubicBezTo>
                  <a:pt x="384" y="169"/>
                  <a:pt x="412" y="171"/>
                  <a:pt x="439" y="175"/>
                </a:cubicBezTo>
                <a:cubicBezTo>
                  <a:pt x="449" y="177"/>
                  <a:pt x="463" y="175"/>
                  <a:pt x="467" y="184"/>
                </a:cubicBezTo>
                <a:cubicBezTo>
                  <a:pt x="488" y="238"/>
                  <a:pt x="386" y="242"/>
                  <a:pt x="357" y="248"/>
                </a:cubicBezTo>
                <a:cubicBezTo>
                  <a:pt x="339" y="302"/>
                  <a:pt x="345" y="255"/>
                  <a:pt x="403" y="285"/>
                </a:cubicBezTo>
                <a:cubicBezTo>
                  <a:pt x="413" y="290"/>
                  <a:pt x="415" y="303"/>
                  <a:pt x="421" y="312"/>
                </a:cubicBezTo>
                <a:cubicBezTo>
                  <a:pt x="405" y="359"/>
                  <a:pt x="377" y="359"/>
                  <a:pt x="339" y="385"/>
                </a:cubicBezTo>
                <a:cubicBezTo>
                  <a:pt x="336" y="394"/>
                  <a:pt x="329" y="403"/>
                  <a:pt x="329" y="413"/>
                </a:cubicBezTo>
                <a:cubicBezTo>
                  <a:pt x="329" y="423"/>
                  <a:pt x="341" y="431"/>
                  <a:pt x="339" y="440"/>
                </a:cubicBezTo>
                <a:cubicBezTo>
                  <a:pt x="335" y="467"/>
                  <a:pt x="313" y="470"/>
                  <a:pt x="293" y="477"/>
                </a:cubicBezTo>
                <a:cubicBezTo>
                  <a:pt x="241" y="495"/>
                  <a:pt x="195" y="515"/>
                  <a:pt x="147" y="541"/>
                </a:cubicBezTo>
                <a:cubicBezTo>
                  <a:pt x="110" y="594"/>
                  <a:pt x="46" y="615"/>
                  <a:pt x="0" y="659"/>
                </a:cubicBezTo>
                <a:cubicBezTo>
                  <a:pt x="48" y="691"/>
                  <a:pt x="60" y="667"/>
                  <a:pt x="110" y="650"/>
                </a:cubicBezTo>
                <a:cubicBezTo>
                  <a:pt x="185" y="625"/>
                  <a:pt x="261" y="612"/>
                  <a:pt x="339" y="595"/>
                </a:cubicBezTo>
                <a:cubicBezTo>
                  <a:pt x="459" y="603"/>
                  <a:pt x="577" y="613"/>
                  <a:pt x="686" y="669"/>
                </a:cubicBezTo>
                <a:cubicBezTo>
                  <a:pt x="692" y="668"/>
                  <a:pt x="841" y="673"/>
                  <a:pt x="777" y="623"/>
                </a:cubicBezTo>
                <a:cubicBezTo>
                  <a:pt x="770" y="617"/>
                  <a:pt x="759" y="617"/>
                  <a:pt x="750" y="614"/>
                </a:cubicBezTo>
                <a:cubicBezTo>
                  <a:pt x="687" y="572"/>
                  <a:pt x="716" y="584"/>
                  <a:pt x="668" y="568"/>
                </a:cubicBezTo>
                <a:cubicBezTo>
                  <a:pt x="607" y="510"/>
                  <a:pt x="695" y="518"/>
                  <a:pt x="732" y="513"/>
                </a:cubicBezTo>
                <a:cubicBezTo>
                  <a:pt x="798" y="492"/>
                  <a:pt x="866" y="473"/>
                  <a:pt x="933" y="458"/>
                </a:cubicBezTo>
                <a:cubicBezTo>
                  <a:pt x="963" y="451"/>
                  <a:pt x="994" y="446"/>
                  <a:pt x="1024" y="440"/>
                </a:cubicBezTo>
                <a:cubicBezTo>
                  <a:pt x="1039" y="437"/>
                  <a:pt x="1070" y="431"/>
                  <a:pt x="1070" y="431"/>
                </a:cubicBezTo>
                <a:cubicBezTo>
                  <a:pt x="1153" y="441"/>
                  <a:pt x="1224" y="449"/>
                  <a:pt x="1308" y="440"/>
                </a:cubicBezTo>
                <a:cubicBezTo>
                  <a:pt x="1326" y="386"/>
                  <a:pt x="1294" y="392"/>
                  <a:pt x="1244" y="376"/>
                </a:cubicBezTo>
                <a:cubicBezTo>
                  <a:pt x="1235" y="373"/>
                  <a:pt x="1225" y="370"/>
                  <a:pt x="1216" y="367"/>
                </a:cubicBezTo>
                <a:cubicBezTo>
                  <a:pt x="1207" y="364"/>
                  <a:pt x="1189" y="358"/>
                  <a:pt x="1189" y="358"/>
                </a:cubicBezTo>
                <a:cubicBezTo>
                  <a:pt x="1162" y="329"/>
                  <a:pt x="1126" y="312"/>
                  <a:pt x="1097" y="285"/>
                </a:cubicBezTo>
                <a:cubicBezTo>
                  <a:pt x="1110" y="248"/>
                  <a:pt x="1125" y="242"/>
                  <a:pt x="1161" y="230"/>
                </a:cubicBezTo>
                <a:cubicBezTo>
                  <a:pt x="1197" y="194"/>
                  <a:pt x="1244" y="174"/>
                  <a:pt x="1280" y="138"/>
                </a:cubicBezTo>
                <a:cubicBezTo>
                  <a:pt x="1295" y="123"/>
                  <a:pt x="1326" y="93"/>
                  <a:pt x="1326" y="93"/>
                </a:cubicBezTo>
                <a:cubicBezTo>
                  <a:pt x="1323" y="78"/>
                  <a:pt x="1326" y="60"/>
                  <a:pt x="1317" y="47"/>
                </a:cubicBezTo>
                <a:cubicBezTo>
                  <a:pt x="1312" y="39"/>
                  <a:pt x="1299" y="37"/>
                  <a:pt x="1289" y="38"/>
                </a:cubicBezTo>
                <a:cubicBezTo>
                  <a:pt x="1235" y="44"/>
                  <a:pt x="1194" y="84"/>
                  <a:pt x="1143" y="93"/>
                </a:cubicBezTo>
                <a:cubicBezTo>
                  <a:pt x="1116" y="98"/>
                  <a:pt x="1088" y="99"/>
                  <a:pt x="1061" y="102"/>
                </a:cubicBezTo>
                <a:cubicBezTo>
                  <a:pt x="888" y="91"/>
                  <a:pt x="953" y="112"/>
                  <a:pt x="869" y="56"/>
                </a:cubicBezTo>
                <a:cubicBezTo>
                  <a:pt x="854" y="59"/>
                  <a:pt x="838" y="61"/>
                  <a:pt x="823" y="65"/>
                </a:cubicBezTo>
                <a:cubicBezTo>
                  <a:pt x="804" y="70"/>
                  <a:pt x="768" y="83"/>
                  <a:pt x="768" y="83"/>
                </a:cubicBezTo>
                <a:cubicBezTo>
                  <a:pt x="750" y="80"/>
                  <a:pt x="728" y="85"/>
                  <a:pt x="713" y="74"/>
                </a:cubicBezTo>
                <a:cubicBezTo>
                  <a:pt x="706" y="69"/>
                  <a:pt x="727" y="63"/>
                  <a:pt x="732" y="56"/>
                </a:cubicBezTo>
                <a:cubicBezTo>
                  <a:pt x="737" y="48"/>
                  <a:pt x="745" y="37"/>
                  <a:pt x="741" y="29"/>
                </a:cubicBezTo>
                <a:cubicBezTo>
                  <a:pt x="738" y="23"/>
                  <a:pt x="729" y="35"/>
                  <a:pt x="723" y="38"/>
                </a:cubicBezTo>
                <a:close/>
              </a:path>
            </a:pathLst>
          </a:custGeom>
          <a:gradFill rotWithShape="1">
            <a:gsLst>
              <a:gs pos="0">
                <a:srgbClr val="FF0066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705600" y="5334000"/>
            <a:ext cx="838200" cy="447675"/>
            <a:chOff x="3600" y="3264"/>
            <a:chExt cx="1344" cy="810"/>
          </a:xfrm>
        </p:grpSpPr>
        <p:sp>
          <p:nvSpPr>
            <p:cNvPr id="19465" name="Freeform 18"/>
            <p:cNvSpPr>
              <a:spLocks/>
            </p:cNvSpPr>
            <p:nvPr/>
          </p:nvSpPr>
          <p:spPr bwMode="auto">
            <a:xfrm>
              <a:off x="3617" y="3373"/>
              <a:ext cx="1327" cy="633"/>
            </a:xfrm>
            <a:custGeom>
              <a:avLst/>
              <a:gdLst>
                <a:gd name="T0" fmla="*/ 362 w 920"/>
                <a:gd name="T1" fmla="*/ 311 h 523"/>
                <a:gd name="T2" fmla="*/ 76 w 920"/>
                <a:gd name="T3" fmla="*/ 177 h 523"/>
                <a:gd name="T4" fmla="*/ 20 w 920"/>
                <a:gd name="T5" fmla="*/ 190 h 523"/>
                <a:gd name="T6" fmla="*/ 95 w 920"/>
                <a:gd name="T7" fmla="*/ 378 h 523"/>
                <a:gd name="T8" fmla="*/ 114 w 920"/>
                <a:gd name="T9" fmla="*/ 552 h 523"/>
                <a:gd name="T10" fmla="*/ 76 w 920"/>
                <a:gd name="T11" fmla="*/ 633 h 523"/>
                <a:gd name="T12" fmla="*/ 95 w 920"/>
                <a:gd name="T13" fmla="*/ 753 h 523"/>
                <a:gd name="T14" fmla="*/ 154 w 920"/>
                <a:gd name="T15" fmla="*/ 740 h 523"/>
                <a:gd name="T16" fmla="*/ 306 w 920"/>
                <a:gd name="T17" fmla="*/ 673 h 523"/>
                <a:gd name="T18" fmla="*/ 532 w 920"/>
                <a:gd name="T19" fmla="*/ 592 h 523"/>
                <a:gd name="T20" fmla="*/ 705 w 920"/>
                <a:gd name="T21" fmla="*/ 673 h 523"/>
                <a:gd name="T22" fmla="*/ 857 w 920"/>
                <a:gd name="T23" fmla="*/ 646 h 523"/>
                <a:gd name="T24" fmla="*/ 974 w 920"/>
                <a:gd name="T25" fmla="*/ 660 h 523"/>
                <a:gd name="T26" fmla="*/ 1304 w 920"/>
                <a:gd name="T27" fmla="*/ 655 h 523"/>
                <a:gd name="T28" fmla="*/ 1542 w 920"/>
                <a:gd name="T29" fmla="*/ 650 h 523"/>
                <a:gd name="T30" fmla="*/ 1751 w 920"/>
                <a:gd name="T31" fmla="*/ 606 h 523"/>
                <a:gd name="T32" fmla="*/ 1885 w 920"/>
                <a:gd name="T33" fmla="*/ 513 h 523"/>
                <a:gd name="T34" fmla="*/ 1864 w 920"/>
                <a:gd name="T35" fmla="*/ 472 h 523"/>
                <a:gd name="T36" fmla="*/ 1807 w 920"/>
                <a:gd name="T37" fmla="*/ 445 h 523"/>
                <a:gd name="T38" fmla="*/ 1770 w 920"/>
                <a:gd name="T39" fmla="*/ 364 h 523"/>
                <a:gd name="T40" fmla="*/ 1789 w 920"/>
                <a:gd name="T41" fmla="*/ 311 h 523"/>
                <a:gd name="T42" fmla="*/ 1885 w 920"/>
                <a:gd name="T43" fmla="*/ 244 h 523"/>
                <a:gd name="T44" fmla="*/ 1807 w 920"/>
                <a:gd name="T45" fmla="*/ 151 h 523"/>
                <a:gd name="T46" fmla="*/ 1618 w 920"/>
                <a:gd name="T47" fmla="*/ 29 h 523"/>
                <a:gd name="T48" fmla="*/ 1486 w 920"/>
                <a:gd name="T49" fmla="*/ 2 h 523"/>
                <a:gd name="T50" fmla="*/ 1086 w 920"/>
                <a:gd name="T51" fmla="*/ 29 h 523"/>
                <a:gd name="T52" fmla="*/ 972 w 920"/>
                <a:gd name="T53" fmla="*/ 57 h 523"/>
                <a:gd name="T54" fmla="*/ 913 w 920"/>
                <a:gd name="T55" fmla="*/ 70 h 523"/>
                <a:gd name="T56" fmla="*/ 819 w 920"/>
                <a:gd name="T57" fmla="*/ 138 h 523"/>
                <a:gd name="T58" fmla="*/ 610 w 920"/>
                <a:gd name="T59" fmla="*/ 298 h 523"/>
                <a:gd name="T60" fmla="*/ 457 w 920"/>
                <a:gd name="T61" fmla="*/ 351 h 523"/>
                <a:gd name="T62" fmla="*/ 400 w 920"/>
                <a:gd name="T63" fmla="*/ 339 h 523"/>
                <a:gd name="T64" fmla="*/ 362 w 920"/>
                <a:gd name="T65" fmla="*/ 311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rgbClr val="762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Oval 19"/>
            <p:cNvSpPr>
              <a:spLocks noChangeArrowheads="1"/>
            </p:cNvSpPr>
            <p:nvPr/>
          </p:nvSpPr>
          <p:spPr bwMode="auto">
            <a:xfrm>
              <a:off x="4478" y="3442"/>
              <a:ext cx="208" cy="1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7" name="Oval 20"/>
            <p:cNvSpPr>
              <a:spLocks noChangeArrowheads="1"/>
            </p:cNvSpPr>
            <p:nvPr/>
          </p:nvSpPr>
          <p:spPr bwMode="auto">
            <a:xfrm>
              <a:off x="4547" y="3500"/>
              <a:ext cx="70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8" name="Freeform 21"/>
            <p:cNvSpPr>
              <a:spLocks/>
            </p:cNvSpPr>
            <p:nvPr/>
          </p:nvSpPr>
          <p:spPr bwMode="auto">
            <a:xfrm>
              <a:off x="4720" y="3504"/>
              <a:ext cx="212" cy="229"/>
            </a:xfrm>
            <a:custGeom>
              <a:avLst/>
              <a:gdLst>
                <a:gd name="T0" fmla="*/ 237 w 147"/>
                <a:gd name="T1" fmla="*/ 5 h 189"/>
                <a:gd name="T2" fmla="*/ 100 w 147"/>
                <a:gd name="T3" fmla="*/ 132 h 189"/>
                <a:gd name="T4" fmla="*/ 19 w 147"/>
                <a:gd name="T5" fmla="*/ 211 h 189"/>
                <a:gd name="T6" fmla="*/ 0 w 147"/>
                <a:gd name="T7" fmla="*/ 251 h 189"/>
                <a:gd name="T8" fmla="*/ 107 w 147"/>
                <a:gd name="T9" fmla="*/ 264 h 189"/>
                <a:gd name="T10" fmla="*/ 169 w 147"/>
                <a:gd name="T11" fmla="*/ 176 h 189"/>
                <a:gd name="T12" fmla="*/ 306 w 147"/>
                <a:gd name="T13" fmla="*/ 44 h 189"/>
                <a:gd name="T14" fmla="*/ 262 w 147"/>
                <a:gd name="T15" fmla="*/ 0 h 189"/>
                <a:gd name="T16" fmla="*/ 237 w 147"/>
                <a:gd name="T17" fmla="*/ 5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22"/>
            <p:cNvSpPr>
              <a:spLocks/>
            </p:cNvSpPr>
            <p:nvPr/>
          </p:nvSpPr>
          <p:spPr bwMode="auto">
            <a:xfrm>
              <a:off x="4149" y="3264"/>
              <a:ext cx="387" cy="211"/>
            </a:xfrm>
            <a:custGeom>
              <a:avLst/>
              <a:gdLst>
                <a:gd name="T0" fmla="*/ 544 w 268"/>
                <a:gd name="T1" fmla="*/ 141 h 174"/>
                <a:gd name="T2" fmla="*/ 526 w 268"/>
                <a:gd name="T3" fmla="*/ 30 h 174"/>
                <a:gd name="T4" fmla="*/ 507 w 268"/>
                <a:gd name="T5" fmla="*/ 40 h 174"/>
                <a:gd name="T6" fmla="*/ 494 w 268"/>
                <a:gd name="T7" fmla="*/ 27 h 174"/>
                <a:gd name="T8" fmla="*/ 438 w 268"/>
                <a:gd name="T9" fmla="*/ 5 h 174"/>
                <a:gd name="T10" fmla="*/ 362 w 268"/>
                <a:gd name="T11" fmla="*/ 13 h 174"/>
                <a:gd name="T12" fmla="*/ 306 w 268"/>
                <a:gd name="T13" fmla="*/ 0 h 174"/>
                <a:gd name="T14" fmla="*/ 250 w 268"/>
                <a:gd name="T15" fmla="*/ 35 h 174"/>
                <a:gd name="T16" fmla="*/ 206 w 268"/>
                <a:gd name="T17" fmla="*/ 30 h 174"/>
                <a:gd name="T18" fmla="*/ 169 w 268"/>
                <a:gd name="T19" fmla="*/ 22 h 174"/>
                <a:gd name="T20" fmla="*/ 131 w 268"/>
                <a:gd name="T21" fmla="*/ 75 h 174"/>
                <a:gd name="T22" fmla="*/ 19 w 268"/>
                <a:gd name="T23" fmla="*/ 97 h 174"/>
                <a:gd name="T24" fmla="*/ 0 w 268"/>
                <a:gd name="T25" fmla="*/ 186 h 174"/>
                <a:gd name="T26" fmla="*/ 69 w 268"/>
                <a:gd name="T27" fmla="*/ 256 h 174"/>
                <a:gd name="T28" fmla="*/ 144 w 268"/>
                <a:gd name="T29" fmla="*/ 226 h 174"/>
                <a:gd name="T30" fmla="*/ 370 w 268"/>
                <a:gd name="T31" fmla="*/ 154 h 174"/>
                <a:gd name="T32" fmla="*/ 526 w 268"/>
                <a:gd name="T33" fmla="*/ 141 h 174"/>
                <a:gd name="T34" fmla="*/ 544 w 268"/>
                <a:gd name="T35" fmla="*/ 141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23"/>
            <p:cNvSpPr>
              <a:spLocks/>
            </p:cNvSpPr>
            <p:nvPr/>
          </p:nvSpPr>
          <p:spPr bwMode="auto">
            <a:xfrm>
              <a:off x="4405" y="3500"/>
              <a:ext cx="86" cy="312"/>
            </a:xfrm>
            <a:custGeom>
              <a:avLst/>
              <a:gdLst>
                <a:gd name="T0" fmla="*/ 62 w 60"/>
                <a:gd name="T1" fmla="*/ 0 h 258"/>
                <a:gd name="T2" fmla="*/ 6 w 60"/>
                <a:gd name="T3" fmla="*/ 92 h 258"/>
                <a:gd name="T4" fmla="*/ 24 w 60"/>
                <a:gd name="T5" fmla="*/ 272 h 258"/>
                <a:gd name="T6" fmla="*/ 123 w 60"/>
                <a:gd name="T7" fmla="*/ 342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24"/>
            <p:cNvSpPr>
              <a:spLocks/>
            </p:cNvSpPr>
            <p:nvPr/>
          </p:nvSpPr>
          <p:spPr bwMode="auto">
            <a:xfrm>
              <a:off x="4797" y="3707"/>
              <a:ext cx="127" cy="107"/>
            </a:xfrm>
            <a:custGeom>
              <a:avLst/>
              <a:gdLst>
                <a:gd name="T0" fmla="*/ 33 w 88"/>
                <a:gd name="T1" fmla="*/ 0 h 88"/>
                <a:gd name="T2" fmla="*/ 165 w 88"/>
                <a:gd name="T3" fmla="*/ 75 h 88"/>
                <a:gd name="T4" fmla="*/ 178 w 88"/>
                <a:gd name="T5" fmla="*/ 102 h 88"/>
                <a:gd name="T6" fmla="*/ 183 w 88"/>
                <a:gd name="T7" fmla="*/ 116 h 88"/>
                <a:gd name="T8" fmla="*/ 165 w 88"/>
                <a:gd name="T9" fmla="*/ 129 h 88"/>
                <a:gd name="T10" fmla="*/ 127 w 88"/>
                <a:gd name="T11" fmla="*/ 119 h 88"/>
                <a:gd name="T12" fmla="*/ 71 w 88"/>
                <a:gd name="T13" fmla="*/ 89 h 88"/>
                <a:gd name="T14" fmla="*/ 9 w 88"/>
                <a:gd name="T15" fmla="*/ 44 h 88"/>
                <a:gd name="T16" fmla="*/ 33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25"/>
            <p:cNvSpPr>
              <a:spLocks/>
            </p:cNvSpPr>
            <p:nvPr/>
          </p:nvSpPr>
          <p:spPr bwMode="auto">
            <a:xfrm>
              <a:off x="4318" y="3823"/>
              <a:ext cx="212" cy="251"/>
            </a:xfrm>
            <a:custGeom>
              <a:avLst/>
              <a:gdLst>
                <a:gd name="T0" fmla="*/ 193 w 147"/>
                <a:gd name="T1" fmla="*/ 0 h 207"/>
                <a:gd name="T2" fmla="*/ 144 w 147"/>
                <a:gd name="T3" fmla="*/ 57 h 207"/>
                <a:gd name="T4" fmla="*/ 75 w 147"/>
                <a:gd name="T5" fmla="*/ 110 h 207"/>
                <a:gd name="T6" fmla="*/ 0 w 147"/>
                <a:gd name="T7" fmla="*/ 221 h 207"/>
                <a:gd name="T8" fmla="*/ 100 w 147"/>
                <a:gd name="T9" fmla="*/ 291 h 207"/>
                <a:gd name="T10" fmla="*/ 137 w 147"/>
                <a:gd name="T11" fmla="*/ 296 h 207"/>
                <a:gd name="T12" fmla="*/ 175 w 147"/>
                <a:gd name="T13" fmla="*/ 304 h 207"/>
                <a:gd name="T14" fmla="*/ 231 w 147"/>
                <a:gd name="T15" fmla="*/ 283 h 207"/>
                <a:gd name="T16" fmla="*/ 281 w 147"/>
                <a:gd name="T17" fmla="*/ 199 h 207"/>
                <a:gd name="T18" fmla="*/ 293 w 147"/>
                <a:gd name="T19" fmla="*/ 146 h 207"/>
                <a:gd name="T20" fmla="*/ 300 w 147"/>
                <a:gd name="T21" fmla="*/ 5 h 207"/>
                <a:gd name="T22" fmla="*/ 274 w 147"/>
                <a:gd name="T23" fmla="*/ 30 h 207"/>
                <a:gd name="T24" fmla="*/ 237 w 147"/>
                <a:gd name="T25" fmla="*/ 40 h 207"/>
                <a:gd name="T26" fmla="*/ 1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26"/>
            <p:cNvSpPr>
              <a:spLocks/>
            </p:cNvSpPr>
            <p:nvPr/>
          </p:nvSpPr>
          <p:spPr bwMode="auto">
            <a:xfrm>
              <a:off x="4059" y="3867"/>
              <a:ext cx="201" cy="120"/>
            </a:xfrm>
            <a:custGeom>
              <a:avLst/>
              <a:gdLst>
                <a:gd name="T0" fmla="*/ 67 w 140"/>
                <a:gd name="T1" fmla="*/ 18 h 99"/>
                <a:gd name="T2" fmla="*/ 19 w 140"/>
                <a:gd name="T3" fmla="*/ 44 h 99"/>
                <a:gd name="T4" fmla="*/ 0 w 140"/>
                <a:gd name="T5" fmla="*/ 84 h 99"/>
                <a:gd name="T6" fmla="*/ 67 w 140"/>
                <a:gd name="T7" fmla="*/ 145 h 99"/>
                <a:gd name="T8" fmla="*/ 161 w 140"/>
                <a:gd name="T9" fmla="*/ 110 h 99"/>
                <a:gd name="T10" fmla="*/ 217 w 140"/>
                <a:gd name="T11" fmla="*/ 88 h 99"/>
                <a:gd name="T12" fmla="*/ 260 w 140"/>
                <a:gd name="T13" fmla="*/ 53 h 99"/>
                <a:gd name="T14" fmla="*/ 284 w 140"/>
                <a:gd name="T15" fmla="*/ 13 h 99"/>
                <a:gd name="T16" fmla="*/ 228 w 140"/>
                <a:gd name="T17" fmla="*/ 18 h 99"/>
                <a:gd name="T18" fmla="*/ 210 w 140"/>
                <a:gd name="T19" fmla="*/ 22 h 99"/>
                <a:gd name="T20" fmla="*/ 112 w 140"/>
                <a:gd name="T21" fmla="*/ 0 h 99"/>
                <a:gd name="T22" fmla="*/ 67 w 140"/>
                <a:gd name="T23" fmla="*/ 18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27"/>
            <p:cNvSpPr>
              <a:spLocks/>
            </p:cNvSpPr>
            <p:nvPr/>
          </p:nvSpPr>
          <p:spPr bwMode="auto">
            <a:xfrm>
              <a:off x="3600" y="3507"/>
              <a:ext cx="346" cy="538"/>
            </a:xfrm>
            <a:custGeom>
              <a:avLst/>
              <a:gdLst>
                <a:gd name="T0" fmla="*/ 418 w 240"/>
                <a:gd name="T1" fmla="*/ 181 h 444"/>
                <a:gd name="T2" fmla="*/ 311 w 240"/>
                <a:gd name="T3" fmla="*/ 119 h 444"/>
                <a:gd name="T4" fmla="*/ 255 w 240"/>
                <a:gd name="T5" fmla="*/ 88 h 444"/>
                <a:gd name="T6" fmla="*/ 187 w 240"/>
                <a:gd name="T7" fmla="*/ 48 h 444"/>
                <a:gd name="T8" fmla="*/ 150 w 240"/>
                <a:gd name="T9" fmla="*/ 30 h 444"/>
                <a:gd name="T10" fmla="*/ 81 w 240"/>
                <a:gd name="T11" fmla="*/ 0 h 444"/>
                <a:gd name="T12" fmla="*/ 6 w 240"/>
                <a:gd name="T13" fmla="*/ 67 h 444"/>
                <a:gd name="T14" fmla="*/ 25 w 240"/>
                <a:gd name="T15" fmla="*/ 159 h 444"/>
                <a:gd name="T16" fmla="*/ 56 w 240"/>
                <a:gd name="T17" fmla="*/ 199 h 444"/>
                <a:gd name="T18" fmla="*/ 107 w 240"/>
                <a:gd name="T19" fmla="*/ 296 h 444"/>
                <a:gd name="T20" fmla="*/ 94 w 240"/>
                <a:gd name="T21" fmla="*/ 366 h 444"/>
                <a:gd name="T22" fmla="*/ 81 w 240"/>
                <a:gd name="T23" fmla="*/ 414 h 444"/>
                <a:gd name="T24" fmla="*/ 56 w 240"/>
                <a:gd name="T25" fmla="*/ 441 h 444"/>
                <a:gd name="T26" fmla="*/ 32 w 240"/>
                <a:gd name="T27" fmla="*/ 490 h 444"/>
                <a:gd name="T28" fmla="*/ 19 w 240"/>
                <a:gd name="T29" fmla="*/ 515 h 444"/>
                <a:gd name="T30" fmla="*/ 25 w 240"/>
                <a:gd name="T31" fmla="*/ 560 h 444"/>
                <a:gd name="T32" fmla="*/ 69 w 240"/>
                <a:gd name="T33" fmla="*/ 652 h 444"/>
                <a:gd name="T34" fmla="*/ 137 w 240"/>
                <a:gd name="T35" fmla="*/ 617 h 444"/>
                <a:gd name="T36" fmla="*/ 255 w 240"/>
                <a:gd name="T37" fmla="*/ 546 h 444"/>
                <a:gd name="T38" fmla="*/ 293 w 240"/>
                <a:gd name="T39" fmla="*/ 528 h 444"/>
                <a:gd name="T40" fmla="*/ 330 w 240"/>
                <a:gd name="T41" fmla="*/ 511 h 444"/>
                <a:gd name="T42" fmla="*/ 493 w 240"/>
                <a:gd name="T43" fmla="*/ 445 h 444"/>
                <a:gd name="T44" fmla="*/ 467 w 240"/>
                <a:gd name="T45" fmla="*/ 450 h 444"/>
                <a:gd name="T46" fmla="*/ 392 w 240"/>
                <a:gd name="T47" fmla="*/ 467 h 444"/>
                <a:gd name="T48" fmla="*/ 212 w 240"/>
                <a:gd name="T49" fmla="*/ 506 h 444"/>
                <a:gd name="T50" fmla="*/ 156 w 240"/>
                <a:gd name="T51" fmla="*/ 502 h 444"/>
                <a:gd name="T52" fmla="*/ 212 w 240"/>
                <a:gd name="T53" fmla="*/ 476 h 444"/>
                <a:gd name="T54" fmla="*/ 324 w 240"/>
                <a:gd name="T55" fmla="*/ 428 h 444"/>
                <a:gd name="T56" fmla="*/ 381 w 240"/>
                <a:gd name="T57" fmla="*/ 410 h 444"/>
                <a:gd name="T58" fmla="*/ 399 w 240"/>
                <a:gd name="T59" fmla="*/ 405 h 444"/>
                <a:gd name="T60" fmla="*/ 306 w 240"/>
                <a:gd name="T61" fmla="*/ 423 h 444"/>
                <a:gd name="T62" fmla="*/ 255 w 240"/>
                <a:gd name="T63" fmla="*/ 431 h 444"/>
                <a:gd name="T64" fmla="*/ 187 w 240"/>
                <a:gd name="T65" fmla="*/ 445 h 444"/>
                <a:gd name="T66" fmla="*/ 199 w 240"/>
                <a:gd name="T67" fmla="*/ 418 h 444"/>
                <a:gd name="T68" fmla="*/ 330 w 240"/>
                <a:gd name="T69" fmla="*/ 379 h 444"/>
                <a:gd name="T70" fmla="*/ 212 w 240"/>
                <a:gd name="T71" fmla="*/ 393 h 444"/>
                <a:gd name="T72" fmla="*/ 169 w 240"/>
                <a:gd name="T73" fmla="*/ 366 h 444"/>
                <a:gd name="T74" fmla="*/ 174 w 240"/>
                <a:gd name="T75" fmla="*/ 353 h 444"/>
                <a:gd name="T76" fmla="*/ 268 w 240"/>
                <a:gd name="T77" fmla="*/ 317 h 444"/>
                <a:gd name="T78" fmla="*/ 306 w 240"/>
                <a:gd name="T79" fmla="*/ 308 h 444"/>
                <a:gd name="T80" fmla="*/ 268 w 240"/>
                <a:gd name="T81" fmla="*/ 317 h 444"/>
                <a:gd name="T82" fmla="*/ 174 w 240"/>
                <a:gd name="T83" fmla="*/ 296 h 444"/>
                <a:gd name="T84" fmla="*/ 187 w 240"/>
                <a:gd name="T85" fmla="*/ 264 h 444"/>
                <a:gd name="T86" fmla="*/ 281 w 240"/>
                <a:gd name="T87" fmla="*/ 286 h 444"/>
                <a:gd name="T88" fmla="*/ 300 w 240"/>
                <a:gd name="T89" fmla="*/ 282 h 444"/>
                <a:gd name="T90" fmla="*/ 281 w 240"/>
                <a:gd name="T91" fmla="*/ 273 h 444"/>
                <a:gd name="T92" fmla="*/ 268 w 240"/>
                <a:gd name="T93" fmla="*/ 259 h 444"/>
                <a:gd name="T94" fmla="*/ 231 w 240"/>
                <a:gd name="T95" fmla="*/ 242 h 444"/>
                <a:gd name="T96" fmla="*/ 212 w 240"/>
                <a:gd name="T97" fmla="*/ 234 h 444"/>
                <a:gd name="T98" fmla="*/ 187 w 240"/>
                <a:gd name="T99" fmla="*/ 207 h 444"/>
                <a:gd name="T100" fmla="*/ 169 w 240"/>
                <a:gd name="T101" fmla="*/ 194 h 444"/>
                <a:gd name="T102" fmla="*/ 143 w 240"/>
                <a:gd name="T103" fmla="*/ 167 h 444"/>
                <a:gd name="T104" fmla="*/ 131 w 240"/>
                <a:gd name="T105" fmla="*/ 154 h 444"/>
                <a:gd name="T106" fmla="*/ 319 w 240"/>
                <a:gd name="T107" fmla="*/ 237 h 444"/>
                <a:gd name="T108" fmla="*/ 337 w 240"/>
                <a:gd name="T109" fmla="*/ 251 h 444"/>
                <a:gd name="T110" fmla="*/ 330 w 240"/>
                <a:gd name="T111" fmla="*/ 237 h 444"/>
                <a:gd name="T112" fmla="*/ 311 w 240"/>
                <a:gd name="T113" fmla="*/ 211 h 444"/>
                <a:gd name="T114" fmla="*/ 199 w 240"/>
                <a:gd name="T115" fmla="*/ 119 h 444"/>
                <a:gd name="T116" fmla="*/ 349 w 240"/>
                <a:gd name="T117" fmla="*/ 150 h 444"/>
                <a:gd name="T118" fmla="*/ 418 w 240"/>
                <a:gd name="T119" fmla="*/ 181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816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83237E-6 L 0.91962 -0.0159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0" y="-8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72832E-6 C 0.00781 -0.01271 0.00712 -0.00901 0.0158 -0.01687 C 0.0184 -0.01618 0.02136 -0.01641 0.02379 -0.01479 C 0.03038 -0.01063 0.02865 -0.00208 0.03333 0.00417 C 0.03646 0.00833 0.03889 0.00879 0.04288 0.01041 C 0.04445 0.00972 0.04601 0.00925 0.04757 0.00833 C 0.04931 0.00717 0.05052 0.00371 0.05243 0.00417 C 0.05625 0.00532 0.06198 0.01272 0.06198 0.01272 C 0.06563 0.01203 0.06945 0.01157 0.07309 0.01041 C 0.07622 0.00949 0.08247 0.00625 0.08247 0.00625 C 0.09132 -0.00508 0.08646 -0.02335 0.08889 -0.03814 C 0.08993 -0.04485 0.09931 -0.04693 0.10313 -0.04878 C 0.10625 -0.05017 0.11267 -0.05294 0.11267 -0.05294 C 0.11771 -0.06288 0.11511 -0.05687 0.1191 -0.0719 C 0.11979 -0.07421 0.1224 -0.07445 0.12379 -0.07606 C 0.125 -0.07745 0.12587 -0.07907 0.12691 -0.08046 C 0.12952 -0.08393 0.1349 -0.09086 0.1349 -0.09086 C 0.13247 -0.10127 0.13386 -0.10242 0.14132 -0.10566 C 0.14288 -0.10497 0.14445 -0.1045 0.14601 -0.10358 C 0.14774 -0.10242 0.14896 -0.09942 0.15087 -0.09942 C 0.15417 -0.09942 0.15695 -0.10265 0.16024 -0.10358 C 0.16754 -0.10543 0.1717 -0.10682 0.17778 -0.11213 C 0.17917 -0.11768 0.17952 -0.12601 0.1842 -0.12901 C 0.18715 -0.13086 0.19358 -0.13317 0.19358 -0.13317 C 0.20156 -0.14034 0.20313 -0.14381 0.20642 -0.15653 C 0.20781 -0.16184 0.21441 -0.15907 0.21754 -0.16716 " pathEditMode="relative" ptsTypes="fffffffffffffffffffffffffA">
                                      <p:cBhvr>
                                        <p:cTn id="57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94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/>
      <p:bldP spid="19461" grpId="0" animBg="1"/>
      <p:bldP spid="19485" grpId="0" animBg="1"/>
      <p:bldP spid="19485" grpId="1" animBg="1"/>
      <p:bldP spid="19485" grpId="2" animBg="1"/>
      <p:bldP spid="19485" grpId="3" animBg="1"/>
      <p:bldP spid="19485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Problem  Solving #2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5626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Now the 6 kg fish swimming at 1 m/sec swallows a 2 kg fish that is </a:t>
            </a:r>
            <a:r>
              <a:rPr lang="en-US" altLang="en-US" sz="2400" b="1" smtClean="0">
                <a:solidFill>
                  <a:srgbClr val="008000"/>
                </a:solidFill>
              </a:rPr>
              <a:t>swimming towards it at 2 m/sec</a:t>
            </a:r>
            <a:r>
              <a:rPr lang="en-US" altLang="en-US" sz="2400" b="1" smtClean="0"/>
              <a:t>.  Find the velocity of the fish immediately after “lunch”. </a:t>
            </a:r>
          </a:p>
          <a:p>
            <a:pPr eaLnBrk="1" hangingPunct="1"/>
            <a:r>
              <a:rPr lang="en-US" altLang="en-US" sz="2400" b="1" smtClean="0"/>
              <a:t>System is both fish, so….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total momentum 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before</a:t>
            </a:r>
            <a:r>
              <a:rPr lang="en-US" altLang="en-US" sz="2400" b="1" smtClean="0">
                <a:solidFill>
                  <a:srgbClr val="3333CC"/>
                </a:solidFill>
              </a:rPr>
              <a:t>  =  total momentum 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 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(total </a:t>
            </a:r>
            <a:r>
              <a:rPr lang="en-US" altLang="en-US" sz="2400" b="1" i="1" smtClean="0">
                <a:solidFill>
                  <a:srgbClr val="3333CC"/>
                </a:solidFill>
              </a:rPr>
              <a:t>mv)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before</a:t>
            </a:r>
            <a:r>
              <a:rPr lang="en-US" altLang="en-US" sz="2400" b="1" smtClean="0">
                <a:solidFill>
                  <a:srgbClr val="3333CC"/>
                </a:solidFill>
              </a:rPr>
              <a:t>  =  (total </a:t>
            </a:r>
            <a:r>
              <a:rPr lang="en-US" altLang="en-US" sz="2400" b="1" i="1" smtClean="0">
                <a:solidFill>
                  <a:srgbClr val="3333CC"/>
                </a:solidFill>
              </a:rPr>
              <a:t>mv</a:t>
            </a:r>
            <a:r>
              <a:rPr lang="en-US" altLang="en-US" sz="2400" b="1" smtClean="0">
                <a:solidFill>
                  <a:srgbClr val="3333CC"/>
                </a:solidFill>
              </a:rPr>
              <a:t>)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    </a:t>
            </a:r>
          </a:p>
          <a:p>
            <a:pPr eaLnBrk="1" hangingPunct="1"/>
            <a:r>
              <a:rPr lang="en-US" altLang="en-US" sz="2300" b="1" smtClean="0">
                <a:solidFill>
                  <a:srgbClr val="3333CC"/>
                </a:solidFill>
              </a:rPr>
              <a:t>((mv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 big fish</a:t>
            </a:r>
            <a:r>
              <a:rPr lang="en-US" altLang="en-US" sz="2300" b="1" smtClean="0">
                <a:solidFill>
                  <a:srgbClr val="3333CC"/>
                </a:solidFill>
              </a:rPr>
              <a:t>)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 </a:t>
            </a:r>
            <a:r>
              <a:rPr lang="en-US" altLang="en-US" sz="2300" b="1" smtClean="0">
                <a:solidFill>
                  <a:srgbClr val="3333CC"/>
                </a:solidFill>
              </a:rPr>
              <a:t>+ (mv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small fish</a:t>
            </a:r>
            <a:r>
              <a:rPr lang="en-US" altLang="en-US" sz="2300" b="1" smtClean="0">
                <a:solidFill>
                  <a:srgbClr val="3333CC"/>
                </a:solidFill>
              </a:rPr>
              <a:t>))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before </a:t>
            </a:r>
            <a:r>
              <a:rPr lang="en-US" altLang="en-US" sz="2300" b="1" smtClean="0">
                <a:solidFill>
                  <a:srgbClr val="3333CC"/>
                </a:solidFill>
              </a:rPr>
              <a:t>= (mv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 big fish</a:t>
            </a:r>
            <a:r>
              <a:rPr lang="en-US" altLang="en-US" sz="2300" b="1" smtClean="0">
                <a:solidFill>
                  <a:srgbClr val="3333CC"/>
                </a:solidFill>
              </a:rPr>
              <a:t>)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  </a:t>
            </a:r>
            <a:r>
              <a:rPr lang="en-US" altLang="en-US" sz="2300" b="1" smtClean="0">
                <a:solidFill>
                  <a:srgbClr val="3333CC"/>
                </a:solidFill>
              </a:rPr>
              <a:t>+ (mv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small fish</a:t>
            </a:r>
            <a:r>
              <a:rPr lang="en-US" altLang="en-US" sz="2300" b="1" smtClean="0">
                <a:solidFill>
                  <a:srgbClr val="3333CC"/>
                </a:solidFill>
              </a:rPr>
              <a:t>))</a:t>
            </a:r>
            <a:r>
              <a:rPr lang="en-US" altLang="en-US" sz="2300" b="1" baseline="-25000" smtClean="0">
                <a:solidFill>
                  <a:srgbClr val="3333CC"/>
                </a:solidFill>
              </a:rPr>
              <a:t>after</a:t>
            </a:r>
          </a:p>
          <a:p>
            <a:pPr eaLnBrk="1" hangingPunct="1"/>
            <a:endParaRPr lang="en-US" altLang="en-US" sz="2400" b="1" smtClean="0">
              <a:solidFill>
                <a:srgbClr val="3333CC"/>
              </a:solidFill>
            </a:endParaRP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(6 kg)(1 m/s) + (2 kg)(-2 m/s) = (6 kg + 2 kg)(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)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6 kg</a:t>
            </a:r>
            <a:r>
              <a:rPr lang="en-US" altLang="en-US" sz="2400" b="1" baseline="30000" smtClean="0">
                <a:solidFill>
                  <a:srgbClr val="3333CC"/>
                </a:solidFill>
              </a:rPr>
              <a:t>.</a:t>
            </a:r>
            <a:r>
              <a:rPr lang="en-US" altLang="en-US" sz="2400" b="1" smtClean="0">
                <a:solidFill>
                  <a:srgbClr val="3333CC"/>
                </a:solidFill>
              </a:rPr>
              <a:t>m/sec + -4 kg</a:t>
            </a:r>
            <a:r>
              <a:rPr lang="en-US" altLang="en-US" sz="2400" b="1" baseline="30000" smtClean="0">
                <a:solidFill>
                  <a:srgbClr val="3333CC"/>
                </a:solidFill>
              </a:rPr>
              <a:t>.</a:t>
            </a:r>
            <a:r>
              <a:rPr lang="en-US" altLang="en-US" sz="2400" b="1" smtClean="0">
                <a:solidFill>
                  <a:srgbClr val="3333CC"/>
                </a:solidFill>
              </a:rPr>
              <a:t>m/sec  =  (8 kg)(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)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                </a:t>
            </a:r>
            <a:r>
              <a:rPr lang="en-US" altLang="en-US" sz="2400" b="1" i="1" smtClean="0">
                <a:solidFill>
                  <a:schemeClr val="bg1"/>
                </a:solidFill>
              </a:rPr>
              <a:t>v</a:t>
            </a:r>
            <a:r>
              <a:rPr lang="en-US" altLang="en-US" sz="2400" b="1" baseline="-25000" smtClean="0">
                <a:solidFill>
                  <a:schemeClr val="bg1"/>
                </a:solidFill>
              </a:rPr>
              <a:t>after</a:t>
            </a:r>
            <a:r>
              <a:rPr lang="en-US" altLang="en-US" sz="2400" b="1" smtClean="0">
                <a:solidFill>
                  <a:schemeClr val="bg1"/>
                </a:solidFill>
              </a:rPr>
              <a:t>  =</a:t>
            </a:r>
            <a:r>
              <a:rPr lang="en-US" altLang="en-US" sz="2400" b="1" smtClean="0">
                <a:solidFill>
                  <a:srgbClr val="3333CC"/>
                </a:solidFill>
              </a:rPr>
              <a:t> 2 kg</a:t>
            </a:r>
            <a:r>
              <a:rPr lang="en-US" altLang="en-US" sz="2400" b="1" baseline="30000" smtClean="0">
                <a:solidFill>
                  <a:srgbClr val="3333CC"/>
                </a:solidFill>
              </a:rPr>
              <a:t>.</a:t>
            </a:r>
            <a:r>
              <a:rPr lang="en-US" altLang="en-US" sz="2400" b="1" smtClean="0">
                <a:solidFill>
                  <a:srgbClr val="3333CC"/>
                </a:solidFill>
              </a:rPr>
              <a:t>m/sec </a:t>
            </a:r>
            <a:r>
              <a:rPr lang="en-US" altLang="en-US" sz="2400" b="1" smtClean="0">
                <a:solidFill>
                  <a:schemeClr val="bg1"/>
                </a:solidFill>
              </a:rPr>
              <a:t>/</a:t>
            </a:r>
            <a:r>
              <a:rPr lang="en-US" altLang="en-US" sz="2400" b="1" smtClean="0">
                <a:solidFill>
                  <a:srgbClr val="3333CC"/>
                </a:solidFill>
              </a:rPr>
              <a:t> </a:t>
            </a:r>
            <a:r>
              <a:rPr lang="en-US" altLang="en-US" sz="2400" b="1" smtClean="0">
                <a:solidFill>
                  <a:schemeClr val="bg1"/>
                </a:solidFill>
              </a:rPr>
              <a:t>8 kg</a:t>
            </a:r>
            <a:r>
              <a:rPr lang="en-US" altLang="en-US" sz="2400" b="1" smtClean="0">
                <a:solidFill>
                  <a:srgbClr val="3333CC"/>
                </a:solidFill>
              </a:rPr>
              <a:t>                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                                 8 kg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               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 </a:t>
            </a:r>
            <a:r>
              <a:rPr lang="en-US" altLang="en-US" sz="2400" b="1" smtClean="0">
                <a:solidFill>
                  <a:srgbClr val="3333CC"/>
                </a:solidFill>
              </a:rPr>
              <a:t>  =  ¼ m/sec</a:t>
            </a:r>
            <a:endParaRPr lang="en-US" altLang="en-US" sz="2400" b="1" baseline="-25000" smtClean="0">
              <a:solidFill>
                <a:srgbClr val="3333CC"/>
              </a:solidFill>
            </a:endParaRPr>
          </a:p>
          <a:p>
            <a:pPr eaLnBrk="1" hangingPunct="1"/>
            <a:endParaRPr lang="en-US" altLang="en-US" sz="2400" b="1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581400" y="5715000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i="1">
                <a:solidFill>
                  <a:srgbClr val="3333CC"/>
                </a:solidFill>
              </a:rPr>
              <a:t>v</a:t>
            </a:r>
            <a:r>
              <a:rPr lang="en-US" altLang="en-US" sz="2400" b="1" baseline="-25000">
                <a:solidFill>
                  <a:srgbClr val="3333CC"/>
                </a:solidFill>
              </a:rPr>
              <a:t>after</a:t>
            </a:r>
            <a:r>
              <a:rPr lang="en-US" altLang="en-US" sz="2400" b="1">
                <a:solidFill>
                  <a:srgbClr val="3333CC"/>
                </a:solidFill>
              </a:rPr>
              <a:t>  =  </a:t>
            </a:r>
            <a:endParaRPr lang="en-US" altLang="en-US" sz="2400" b="1" i="1">
              <a:solidFill>
                <a:srgbClr val="3333CC"/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800600" y="5943600"/>
            <a:ext cx="1524000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5715000"/>
            <a:ext cx="966788" cy="447675"/>
            <a:chOff x="591" y="3309"/>
            <a:chExt cx="932" cy="669"/>
          </a:xfrm>
        </p:grpSpPr>
        <p:sp>
          <p:nvSpPr>
            <p:cNvPr id="20498" name="Freeform 7"/>
            <p:cNvSpPr>
              <a:spLocks/>
            </p:cNvSpPr>
            <p:nvPr/>
          </p:nvSpPr>
          <p:spPr bwMode="auto">
            <a:xfrm>
              <a:off x="603" y="3399"/>
              <a:ext cx="920" cy="523"/>
            </a:xfrm>
            <a:custGeom>
              <a:avLst/>
              <a:gdLst>
                <a:gd name="T0" fmla="*/ 174 w 920"/>
                <a:gd name="T1" fmla="*/ 212 h 523"/>
                <a:gd name="T2" fmla="*/ 37 w 920"/>
                <a:gd name="T3" fmla="*/ 121 h 523"/>
                <a:gd name="T4" fmla="*/ 10 w 920"/>
                <a:gd name="T5" fmla="*/ 130 h 523"/>
                <a:gd name="T6" fmla="*/ 46 w 920"/>
                <a:gd name="T7" fmla="*/ 258 h 523"/>
                <a:gd name="T8" fmla="*/ 55 w 920"/>
                <a:gd name="T9" fmla="*/ 377 h 523"/>
                <a:gd name="T10" fmla="*/ 37 w 920"/>
                <a:gd name="T11" fmla="*/ 432 h 523"/>
                <a:gd name="T12" fmla="*/ 46 w 920"/>
                <a:gd name="T13" fmla="*/ 514 h 523"/>
                <a:gd name="T14" fmla="*/ 74 w 920"/>
                <a:gd name="T15" fmla="*/ 505 h 523"/>
                <a:gd name="T16" fmla="*/ 147 w 920"/>
                <a:gd name="T17" fmla="*/ 459 h 523"/>
                <a:gd name="T18" fmla="*/ 256 w 920"/>
                <a:gd name="T19" fmla="*/ 404 h 523"/>
                <a:gd name="T20" fmla="*/ 339 w 920"/>
                <a:gd name="T21" fmla="*/ 459 h 523"/>
                <a:gd name="T22" fmla="*/ 412 w 920"/>
                <a:gd name="T23" fmla="*/ 441 h 523"/>
                <a:gd name="T24" fmla="*/ 468 w 920"/>
                <a:gd name="T25" fmla="*/ 450 h 523"/>
                <a:gd name="T26" fmla="*/ 627 w 920"/>
                <a:gd name="T27" fmla="*/ 447 h 523"/>
                <a:gd name="T28" fmla="*/ 741 w 920"/>
                <a:gd name="T29" fmla="*/ 444 h 523"/>
                <a:gd name="T30" fmla="*/ 842 w 920"/>
                <a:gd name="T31" fmla="*/ 414 h 523"/>
                <a:gd name="T32" fmla="*/ 906 w 920"/>
                <a:gd name="T33" fmla="*/ 350 h 523"/>
                <a:gd name="T34" fmla="*/ 896 w 920"/>
                <a:gd name="T35" fmla="*/ 322 h 523"/>
                <a:gd name="T36" fmla="*/ 869 w 920"/>
                <a:gd name="T37" fmla="*/ 304 h 523"/>
                <a:gd name="T38" fmla="*/ 851 w 920"/>
                <a:gd name="T39" fmla="*/ 249 h 523"/>
                <a:gd name="T40" fmla="*/ 860 w 920"/>
                <a:gd name="T41" fmla="*/ 212 h 523"/>
                <a:gd name="T42" fmla="*/ 906 w 920"/>
                <a:gd name="T43" fmla="*/ 167 h 523"/>
                <a:gd name="T44" fmla="*/ 869 w 920"/>
                <a:gd name="T45" fmla="*/ 103 h 523"/>
                <a:gd name="T46" fmla="*/ 778 w 920"/>
                <a:gd name="T47" fmla="*/ 20 h 523"/>
                <a:gd name="T48" fmla="*/ 714 w 920"/>
                <a:gd name="T49" fmla="*/ 2 h 523"/>
                <a:gd name="T50" fmla="*/ 522 w 920"/>
                <a:gd name="T51" fmla="*/ 20 h 523"/>
                <a:gd name="T52" fmla="*/ 467 w 920"/>
                <a:gd name="T53" fmla="*/ 39 h 523"/>
                <a:gd name="T54" fmla="*/ 439 w 920"/>
                <a:gd name="T55" fmla="*/ 48 h 523"/>
                <a:gd name="T56" fmla="*/ 394 w 920"/>
                <a:gd name="T57" fmla="*/ 94 h 523"/>
                <a:gd name="T58" fmla="*/ 293 w 920"/>
                <a:gd name="T59" fmla="*/ 203 h 523"/>
                <a:gd name="T60" fmla="*/ 220 w 920"/>
                <a:gd name="T61" fmla="*/ 240 h 523"/>
                <a:gd name="T62" fmla="*/ 192 w 920"/>
                <a:gd name="T63" fmla="*/ 231 h 523"/>
                <a:gd name="T64" fmla="*/ 174 w 920"/>
                <a:gd name="T65" fmla="*/ 212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Oval 8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0500" name="Oval 9"/>
            <p:cNvSpPr>
              <a:spLocks noChangeArrowheads="1"/>
            </p:cNvSpPr>
            <p:nvPr/>
          </p:nvSpPr>
          <p:spPr bwMode="auto">
            <a:xfrm>
              <a:off x="1248" y="35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0501" name="Freeform 10"/>
            <p:cNvSpPr>
              <a:spLocks/>
            </p:cNvSpPr>
            <p:nvPr/>
          </p:nvSpPr>
          <p:spPr bwMode="auto">
            <a:xfrm>
              <a:off x="1368" y="3507"/>
              <a:ext cx="147" cy="189"/>
            </a:xfrm>
            <a:custGeom>
              <a:avLst/>
              <a:gdLst>
                <a:gd name="T0" fmla="*/ 114 w 147"/>
                <a:gd name="T1" fmla="*/ 3 h 189"/>
                <a:gd name="T2" fmla="*/ 48 w 147"/>
                <a:gd name="T3" fmla="*/ 90 h 189"/>
                <a:gd name="T4" fmla="*/ 9 w 147"/>
                <a:gd name="T5" fmla="*/ 144 h 189"/>
                <a:gd name="T6" fmla="*/ 0 w 147"/>
                <a:gd name="T7" fmla="*/ 171 h 189"/>
                <a:gd name="T8" fmla="*/ 51 w 147"/>
                <a:gd name="T9" fmla="*/ 180 h 189"/>
                <a:gd name="T10" fmla="*/ 81 w 147"/>
                <a:gd name="T11" fmla="*/ 120 h 189"/>
                <a:gd name="T12" fmla="*/ 147 w 147"/>
                <a:gd name="T13" fmla="*/ 30 h 189"/>
                <a:gd name="T14" fmla="*/ 126 w 147"/>
                <a:gd name="T15" fmla="*/ 0 h 189"/>
                <a:gd name="T16" fmla="*/ 114 w 147"/>
                <a:gd name="T17" fmla="*/ 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Freeform 11"/>
            <p:cNvSpPr>
              <a:spLocks/>
            </p:cNvSpPr>
            <p:nvPr/>
          </p:nvSpPr>
          <p:spPr bwMode="auto">
            <a:xfrm>
              <a:off x="972" y="3309"/>
              <a:ext cx="268" cy="174"/>
            </a:xfrm>
            <a:custGeom>
              <a:avLst/>
              <a:gdLst>
                <a:gd name="T0" fmla="*/ 261 w 268"/>
                <a:gd name="T1" fmla="*/ 96 h 174"/>
                <a:gd name="T2" fmla="*/ 252 w 268"/>
                <a:gd name="T3" fmla="*/ 21 h 174"/>
                <a:gd name="T4" fmla="*/ 243 w 268"/>
                <a:gd name="T5" fmla="*/ 27 h 174"/>
                <a:gd name="T6" fmla="*/ 237 w 268"/>
                <a:gd name="T7" fmla="*/ 18 h 174"/>
                <a:gd name="T8" fmla="*/ 210 w 268"/>
                <a:gd name="T9" fmla="*/ 3 h 174"/>
                <a:gd name="T10" fmla="*/ 174 w 268"/>
                <a:gd name="T11" fmla="*/ 9 h 174"/>
                <a:gd name="T12" fmla="*/ 147 w 268"/>
                <a:gd name="T13" fmla="*/ 0 h 174"/>
                <a:gd name="T14" fmla="*/ 120 w 268"/>
                <a:gd name="T15" fmla="*/ 24 h 174"/>
                <a:gd name="T16" fmla="*/ 99 w 268"/>
                <a:gd name="T17" fmla="*/ 21 h 174"/>
                <a:gd name="T18" fmla="*/ 81 w 268"/>
                <a:gd name="T19" fmla="*/ 15 h 174"/>
                <a:gd name="T20" fmla="*/ 63 w 268"/>
                <a:gd name="T21" fmla="*/ 51 h 174"/>
                <a:gd name="T22" fmla="*/ 9 w 268"/>
                <a:gd name="T23" fmla="*/ 66 h 174"/>
                <a:gd name="T24" fmla="*/ 0 w 268"/>
                <a:gd name="T25" fmla="*/ 126 h 174"/>
                <a:gd name="T26" fmla="*/ 33 w 268"/>
                <a:gd name="T27" fmla="*/ 174 h 174"/>
                <a:gd name="T28" fmla="*/ 69 w 268"/>
                <a:gd name="T29" fmla="*/ 153 h 174"/>
                <a:gd name="T30" fmla="*/ 177 w 268"/>
                <a:gd name="T31" fmla="*/ 105 h 174"/>
                <a:gd name="T32" fmla="*/ 252 w 268"/>
                <a:gd name="T33" fmla="*/ 96 h 174"/>
                <a:gd name="T34" fmla="*/ 261 w 268"/>
                <a:gd name="T35" fmla="*/ 96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12"/>
            <p:cNvSpPr>
              <a:spLocks/>
            </p:cNvSpPr>
            <p:nvPr/>
          </p:nvSpPr>
          <p:spPr bwMode="auto">
            <a:xfrm>
              <a:off x="1149" y="3504"/>
              <a:ext cx="60" cy="258"/>
            </a:xfrm>
            <a:custGeom>
              <a:avLst/>
              <a:gdLst>
                <a:gd name="T0" fmla="*/ 30 w 60"/>
                <a:gd name="T1" fmla="*/ 0 h 258"/>
                <a:gd name="T2" fmla="*/ 3 w 60"/>
                <a:gd name="T3" fmla="*/ 63 h 258"/>
                <a:gd name="T4" fmla="*/ 12 w 60"/>
                <a:gd name="T5" fmla="*/ 186 h 258"/>
                <a:gd name="T6" fmla="*/ 60 w 60"/>
                <a:gd name="T7" fmla="*/ 234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Freeform 13"/>
            <p:cNvSpPr>
              <a:spLocks/>
            </p:cNvSpPr>
            <p:nvPr/>
          </p:nvSpPr>
          <p:spPr bwMode="auto">
            <a:xfrm>
              <a:off x="1421" y="3675"/>
              <a:ext cx="88" cy="88"/>
            </a:xfrm>
            <a:custGeom>
              <a:avLst/>
              <a:gdLst>
                <a:gd name="T0" fmla="*/ 16 w 88"/>
                <a:gd name="T1" fmla="*/ 0 h 88"/>
                <a:gd name="T2" fmla="*/ 79 w 88"/>
                <a:gd name="T3" fmla="*/ 51 h 88"/>
                <a:gd name="T4" fmla="*/ 85 w 88"/>
                <a:gd name="T5" fmla="*/ 69 h 88"/>
                <a:gd name="T6" fmla="*/ 88 w 88"/>
                <a:gd name="T7" fmla="*/ 78 h 88"/>
                <a:gd name="T8" fmla="*/ 79 w 88"/>
                <a:gd name="T9" fmla="*/ 87 h 88"/>
                <a:gd name="T10" fmla="*/ 61 w 88"/>
                <a:gd name="T11" fmla="*/ 81 h 88"/>
                <a:gd name="T12" fmla="*/ 34 w 88"/>
                <a:gd name="T13" fmla="*/ 60 h 88"/>
                <a:gd name="T14" fmla="*/ 4 w 88"/>
                <a:gd name="T15" fmla="*/ 30 h 88"/>
                <a:gd name="T16" fmla="*/ 16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Freeform 14"/>
            <p:cNvSpPr>
              <a:spLocks/>
            </p:cNvSpPr>
            <p:nvPr/>
          </p:nvSpPr>
          <p:spPr bwMode="auto">
            <a:xfrm>
              <a:off x="1089" y="3771"/>
              <a:ext cx="147" cy="207"/>
            </a:xfrm>
            <a:custGeom>
              <a:avLst/>
              <a:gdLst>
                <a:gd name="T0" fmla="*/ 93 w 147"/>
                <a:gd name="T1" fmla="*/ 0 h 207"/>
                <a:gd name="T2" fmla="*/ 69 w 147"/>
                <a:gd name="T3" fmla="*/ 39 h 207"/>
                <a:gd name="T4" fmla="*/ 36 w 147"/>
                <a:gd name="T5" fmla="*/ 75 h 207"/>
                <a:gd name="T6" fmla="*/ 0 w 147"/>
                <a:gd name="T7" fmla="*/ 150 h 207"/>
                <a:gd name="T8" fmla="*/ 48 w 147"/>
                <a:gd name="T9" fmla="*/ 198 h 207"/>
                <a:gd name="T10" fmla="*/ 66 w 147"/>
                <a:gd name="T11" fmla="*/ 201 h 207"/>
                <a:gd name="T12" fmla="*/ 84 w 147"/>
                <a:gd name="T13" fmla="*/ 207 h 207"/>
                <a:gd name="T14" fmla="*/ 111 w 147"/>
                <a:gd name="T15" fmla="*/ 192 h 207"/>
                <a:gd name="T16" fmla="*/ 135 w 147"/>
                <a:gd name="T17" fmla="*/ 135 h 207"/>
                <a:gd name="T18" fmla="*/ 141 w 147"/>
                <a:gd name="T19" fmla="*/ 99 h 207"/>
                <a:gd name="T20" fmla="*/ 144 w 147"/>
                <a:gd name="T21" fmla="*/ 3 h 207"/>
                <a:gd name="T22" fmla="*/ 132 w 147"/>
                <a:gd name="T23" fmla="*/ 21 h 207"/>
                <a:gd name="T24" fmla="*/ 114 w 147"/>
                <a:gd name="T25" fmla="*/ 27 h 207"/>
                <a:gd name="T26" fmla="*/ 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15"/>
            <p:cNvSpPr>
              <a:spLocks/>
            </p:cNvSpPr>
            <p:nvPr/>
          </p:nvSpPr>
          <p:spPr bwMode="auto">
            <a:xfrm>
              <a:off x="909" y="3807"/>
              <a:ext cx="140" cy="99"/>
            </a:xfrm>
            <a:custGeom>
              <a:avLst/>
              <a:gdLst>
                <a:gd name="T0" fmla="*/ 33 w 140"/>
                <a:gd name="T1" fmla="*/ 12 h 99"/>
                <a:gd name="T2" fmla="*/ 9 w 140"/>
                <a:gd name="T3" fmla="*/ 30 h 99"/>
                <a:gd name="T4" fmla="*/ 0 w 140"/>
                <a:gd name="T5" fmla="*/ 57 h 99"/>
                <a:gd name="T6" fmla="*/ 33 w 140"/>
                <a:gd name="T7" fmla="*/ 99 h 99"/>
                <a:gd name="T8" fmla="*/ 78 w 140"/>
                <a:gd name="T9" fmla="*/ 75 h 99"/>
                <a:gd name="T10" fmla="*/ 105 w 140"/>
                <a:gd name="T11" fmla="*/ 60 h 99"/>
                <a:gd name="T12" fmla="*/ 126 w 140"/>
                <a:gd name="T13" fmla="*/ 36 h 99"/>
                <a:gd name="T14" fmla="*/ 138 w 140"/>
                <a:gd name="T15" fmla="*/ 9 h 99"/>
                <a:gd name="T16" fmla="*/ 111 w 140"/>
                <a:gd name="T17" fmla="*/ 12 h 99"/>
                <a:gd name="T18" fmla="*/ 102 w 140"/>
                <a:gd name="T19" fmla="*/ 15 h 99"/>
                <a:gd name="T20" fmla="*/ 54 w 140"/>
                <a:gd name="T21" fmla="*/ 0 h 99"/>
                <a:gd name="T22" fmla="*/ 33 w 140"/>
                <a:gd name="T23" fmla="*/ 12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Freeform 16"/>
            <p:cNvSpPr>
              <a:spLocks/>
            </p:cNvSpPr>
            <p:nvPr/>
          </p:nvSpPr>
          <p:spPr bwMode="auto">
            <a:xfrm>
              <a:off x="591" y="3510"/>
              <a:ext cx="240" cy="444"/>
            </a:xfrm>
            <a:custGeom>
              <a:avLst/>
              <a:gdLst>
                <a:gd name="T0" fmla="*/ 201 w 240"/>
                <a:gd name="T1" fmla="*/ 123 h 444"/>
                <a:gd name="T2" fmla="*/ 150 w 240"/>
                <a:gd name="T3" fmla="*/ 81 h 444"/>
                <a:gd name="T4" fmla="*/ 123 w 240"/>
                <a:gd name="T5" fmla="*/ 60 h 444"/>
                <a:gd name="T6" fmla="*/ 90 w 240"/>
                <a:gd name="T7" fmla="*/ 33 h 444"/>
                <a:gd name="T8" fmla="*/ 72 w 240"/>
                <a:gd name="T9" fmla="*/ 21 h 444"/>
                <a:gd name="T10" fmla="*/ 39 w 240"/>
                <a:gd name="T11" fmla="*/ 0 h 444"/>
                <a:gd name="T12" fmla="*/ 3 w 240"/>
                <a:gd name="T13" fmla="*/ 45 h 444"/>
                <a:gd name="T14" fmla="*/ 12 w 240"/>
                <a:gd name="T15" fmla="*/ 108 h 444"/>
                <a:gd name="T16" fmla="*/ 27 w 240"/>
                <a:gd name="T17" fmla="*/ 135 h 444"/>
                <a:gd name="T18" fmla="*/ 51 w 240"/>
                <a:gd name="T19" fmla="*/ 201 h 444"/>
                <a:gd name="T20" fmla="*/ 45 w 240"/>
                <a:gd name="T21" fmla="*/ 249 h 444"/>
                <a:gd name="T22" fmla="*/ 39 w 240"/>
                <a:gd name="T23" fmla="*/ 282 h 444"/>
                <a:gd name="T24" fmla="*/ 27 w 240"/>
                <a:gd name="T25" fmla="*/ 300 h 444"/>
                <a:gd name="T26" fmla="*/ 15 w 240"/>
                <a:gd name="T27" fmla="*/ 333 h 444"/>
                <a:gd name="T28" fmla="*/ 9 w 240"/>
                <a:gd name="T29" fmla="*/ 351 h 444"/>
                <a:gd name="T30" fmla="*/ 12 w 240"/>
                <a:gd name="T31" fmla="*/ 381 h 444"/>
                <a:gd name="T32" fmla="*/ 33 w 240"/>
                <a:gd name="T33" fmla="*/ 444 h 444"/>
                <a:gd name="T34" fmla="*/ 66 w 240"/>
                <a:gd name="T35" fmla="*/ 420 h 444"/>
                <a:gd name="T36" fmla="*/ 123 w 240"/>
                <a:gd name="T37" fmla="*/ 372 h 444"/>
                <a:gd name="T38" fmla="*/ 141 w 240"/>
                <a:gd name="T39" fmla="*/ 360 h 444"/>
                <a:gd name="T40" fmla="*/ 159 w 240"/>
                <a:gd name="T41" fmla="*/ 348 h 444"/>
                <a:gd name="T42" fmla="*/ 237 w 240"/>
                <a:gd name="T43" fmla="*/ 303 h 444"/>
                <a:gd name="T44" fmla="*/ 225 w 240"/>
                <a:gd name="T45" fmla="*/ 306 h 444"/>
                <a:gd name="T46" fmla="*/ 189 w 240"/>
                <a:gd name="T47" fmla="*/ 318 h 444"/>
                <a:gd name="T48" fmla="*/ 102 w 240"/>
                <a:gd name="T49" fmla="*/ 345 h 444"/>
                <a:gd name="T50" fmla="*/ 75 w 240"/>
                <a:gd name="T51" fmla="*/ 342 h 444"/>
                <a:gd name="T52" fmla="*/ 102 w 240"/>
                <a:gd name="T53" fmla="*/ 324 h 444"/>
                <a:gd name="T54" fmla="*/ 156 w 240"/>
                <a:gd name="T55" fmla="*/ 291 h 444"/>
                <a:gd name="T56" fmla="*/ 183 w 240"/>
                <a:gd name="T57" fmla="*/ 279 h 444"/>
                <a:gd name="T58" fmla="*/ 192 w 240"/>
                <a:gd name="T59" fmla="*/ 276 h 444"/>
                <a:gd name="T60" fmla="*/ 147 w 240"/>
                <a:gd name="T61" fmla="*/ 288 h 444"/>
                <a:gd name="T62" fmla="*/ 123 w 240"/>
                <a:gd name="T63" fmla="*/ 294 h 444"/>
                <a:gd name="T64" fmla="*/ 90 w 240"/>
                <a:gd name="T65" fmla="*/ 303 h 444"/>
                <a:gd name="T66" fmla="*/ 96 w 240"/>
                <a:gd name="T67" fmla="*/ 285 h 444"/>
                <a:gd name="T68" fmla="*/ 159 w 240"/>
                <a:gd name="T69" fmla="*/ 258 h 444"/>
                <a:gd name="T70" fmla="*/ 102 w 240"/>
                <a:gd name="T71" fmla="*/ 267 h 444"/>
                <a:gd name="T72" fmla="*/ 81 w 240"/>
                <a:gd name="T73" fmla="*/ 249 h 444"/>
                <a:gd name="T74" fmla="*/ 84 w 240"/>
                <a:gd name="T75" fmla="*/ 240 h 444"/>
                <a:gd name="T76" fmla="*/ 129 w 240"/>
                <a:gd name="T77" fmla="*/ 216 h 444"/>
                <a:gd name="T78" fmla="*/ 147 w 240"/>
                <a:gd name="T79" fmla="*/ 210 h 444"/>
                <a:gd name="T80" fmla="*/ 129 w 240"/>
                <a:gd name="T81" fmla="*/ 216 h 444"/>
                <a:gd name="T82" fmla="*/ 84 w 240"/>
                <a:gd name="T83" fmla="*/ 201 h 444"/>
                <a:gd name="T84" fmla="*/ 90 w 240"/>
                <a:gd name="T85" fmla="*/ 180 h 444"/>
                <a:gd name="T86" fmla="*/ 135 w 240"/>
                <a:gd name="T87" fmla="*/ 195 h 444"/>
                <a:gd name="T88" fmla="*/ 144 w 240"/>
                <a:gd name="T89" fmla="*/ 192 h 444"/>
                <a:gd name="T90" fmla="*/ 135 w 240"/>
                <a:gd name="T91" fmla="*/ 186 h 444"/>
                <a:gd name="T92" fmla="*/ 129 w 240"/>
                <a:gd name="T93" fmla="*/ 177 h 444"/>
                <a:gd name="T94" fmla="*/ 111 w 240"/>
                <a:gd name="T95" fmla="*/ 165 h 444"/>
                <a:gd name="T96" fmla="*/ 102 w 240"/>
                <a:gd name="T97" fmla="*/ 159 h 444"/>
                <a:gd name="T98" fmla="*/ 90 w 240"/>
                <a:gd name="T99" fmla="*/ 141 h 444"/>
                <a:gd name="T100" fmla="*/ 81 w 240"/>
                <a:gd name="T101" fmla="*/ 132 h 444"/>
                <a:gd name="T102" fmla="*/ 69 w 240"/>
                <a:gd name="T103" fmla="*/ 114 h 444"/>
                <a:gd name="T104" fmla="*/ 63 w 240"/>
                <a:gd name="T105" fmla="*/ 105 h 444"/>
                <a:gd name="T106" fmla="*/ 153 w 240"/>
                <a:gd name="T107" fmla="*/ 162 h 444"/>
                <a:gd name="T108" fmla="*/ 162 w 240"/>
                <a:gd name="T109" fmla="*/ 171 h 444"/>
                <a:gd name="T110" fmla="*/ 159 w 240"/>
                <a:gd name="T111" fmla="*/ 162 h 444"/>
                <a:gd name="T112" fmla="*/ 150 w 240"/>
                <a:gd name="T113" fmla="*/ 144 h 444"/>
                <a:gd name="T114" fmla="*/ 96 w 240"/>
                <a:gd name="T115" fmla="*/ 81 h 444"/>
                <a:gd name="T116" fmla="*/ 168 w 240"/>
                <a:gd name="T117" fmla="*/ 102 h 444"/>
                <a:gd name="T118" fmla="*/ 201 w 240"/>
                <a:gd name="T119" fmla="*/ 123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 flipH="1">
            <a:off x="6629400" y="5181600"/>
            <a:ext cx="1981200" cy="1209675"/>
            <a:chOff x="3600" y="3264"/>
            <a:chExt cx="1344" cy="810"/>
          </a:xfrm>
        </p:grpSpPr>
        <p:sp>
          <p:nvSpPr>
            <p:cNvPr id="20488" name="Freeform 18"/>
            <p:cNvSpPr>
              <a:spLocks/>
            </p:cNvSpPr>
            <p:nvPr/>
          </p:nvSpPr>
          <p:spPr bwMode="auto">
            <a:xfrm>
              <a:off x="3617" y="3373"/>
              <a:ext cx="1327" cy="633"/>
            </a:xfrm>
            <a:custGeom>
              <a:avLst/>
              <a:gdLst>
                <a:gd name="T0" fmla="*/ 362 w 920"/>
                <a:gd name="T1" fmla="*/ 311 h 523"/>
                <a:gd name="T2" fmla="*/ 76 w 920"/>
                <a:gd name="T3" fmla="*/ 177 h 523"/>
                <a:gd name="T4" fmla="*/ 20 w 920"/>
                <a:gd name="T5" fmla="*/ 190 h 523"/>
                <a:gd name="T6" fmla="*/ 95 w 920"/>
                <a:gd name="T7" fmla="*/ 378 h 523"/>
                <a:gd name="T8" fmla="*/ 114 w 920"/>
                <a:gd name="T9" fmla="*/ 552 h 523"/>
                <a:gd name="T10" fmla="*/ 76 w 920"/>
                <a:gd name="T11" fmla="*/ 633 h 523"/>
                <a:gd name="T12" fmla="*/ 95 w 920"/>
                <a:gd name="T13" fmla="*/ 753 h 523"/>
                <a:gd name="T14" fmla="*/ 154 w 920"/>
                <a:gd name="T15" fmla="*/ 740 h 523"/>
                <a:gd name="T16" fmla="*/ 306 w 920"/>
                <a:gd name="T17" fmla="*/ 673 h 523"/>
                <a:gd name="T18" fmla="*/ 532 w 920"/>
                <a:gd name="T19" fmla="*/ 592 h 523"/>
                <a:gd name="T20" fmla="*/ 705 w 920"/>
                <a:gd name="T21" fmla="*/ 673 h 523"/>
                <a:gd name="T22" fmla="*/ 857 w 920"/>
                <a:gd name="T23" fmla="*/ 646 h 523"/>
                <a:gd name="T24" fmla="*/ 974 w 920"/>
                <a:gd name="T25" fmla="*/ 660 h 523"/>
                <a:gd name="T26" fmla="*/ 1304 w 920"/>
                <a:gd name="T27" fmla="*/ 655 h 523"/>
                <a:gd name="T28" fmla="*/ 1542 w 920"/>
                <a:gd name="T29" fmla="*/ 650 h 523"/>
                <a:gd name="T30" fmla="*/ 1751 w 920"/>
                <a:gd name="T31" fmla="*/ 606 h 523"/>
                <a:gd name="T32" fmla="*/ 1885 w 920"/>
                <a:gd name="T33" fmla="*/ 513 h 523"/>
                <a:gd name="T34" fmla="*/ 1864 w 920"/>
                <a:gd name="T35" fmla="*/ 472 h 523"/>
                <a:gd name="T36" fmla="*/ 1807 w 920"/>
                <a:gd name="T37" fmla="*/ 445 h 523"/>
                <a:gd name="T38" fmla="*/ 1770 w 920"/>
                <a:gd name="T39" fmla="*/ 364 h 523"/>
                <a:gd name="T40" fmla="*/ 1789 w 920"/>
                <a:gd name="T41" fmla="*/ 311 h 523"/>
                <a:gd name="T42" fmla="*/ 1885 w 920"/>
                <a:gd name="T43" fmla="*/ 244 h 523"/>
                <a:gd name="T44" fmla="*/ 1807 w 920"/>
                <a:gd name="T45" fmla="*/ 151 h 523"/>
                <a:gd name="T46" fmla="*/ 1618 w 920"/>
                <a:gd name="T47" fmla="*/ 29 h 523"/>
                <a:gd name="T48" fmla="*/ 1486 w 920"/>
                <a:gd name="T49" fmla="*/ 2 h 523"/>
                <a:gd name="T50" fmla="*/ 1086 w 920"/>
                <a:gd name="T51" fmla="*/ 29 h 523"/>
                <a:gd name="T52" fmla="*/ 972 w 920"/>
                <a:gd name="T53" fmla="*/ 57 h 523"/>
                <a:gd name="T54" fmla="*/ 913 w 920"/>
                <a:gd name="T55" fmla="*/ 70 h 523"/>
                <a:gd name="T56" fmla="*/ 819 w 920"/>
                <a:gd name="T57" fmla="*/ 138 h 523"/>
                <a:gd name="T58" fmla="*/ 610 w 920"/>
                <a:gd name="T59" fmla="*/ 298 h 523"/>
                <a:gd name="T60" fmla="*/ 457 w 920"/>
                <a:gd name="T61" fmla="*/ 351 h 523"/>
                <a:gd name="T62" fmla="*/ 400 w 920"/>
                <a:gd name="T63" fmla="*/ 339 h 523"/>
                <a:gd name="T64" fmla="*/ 362 w 920"/>
                <a:gd name="T65" fmla="*/ 311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rgbClr val="762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Oval 19"/>
            <p:cNvSpPr>
              <a:spLocks noChangeArrowheads="1"/>
            </p:cNvSpPr>
            <p:nvPr/>
          </p:nvSpPr>
          <p:spPr bwMode="auto">
            <a:xfrm>
              <a:off x="4478" y="3442"/>
              <a:ext cx="208" cy="1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0490" name="Oval 20"/>
            <p:cNvSpPr>
              <a:spLocks noChangeArrowheads="1"/>
            </p:cNvSpPr>
            <p:nvPr/>
          </p:nvSpPr>
          <p:spPr bwMode="auto">
            <a:xfrm>
              <a:off x="4547" y="3500"/>
              <a:ext cx="70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0491" name="Freeform 21"/>
            <p:cNvSpPr>
              <a:spLocks/>
            </p:cNvSpPr>
            <p:nvPr/>
          </p:nvSpPr>
          <p:spPr bwMode="auto">
            <a:xfrm>
              <a:off x="4720" y="3504"/>
              <a:ext cx="212" cy="229"/>
            </a:xfrm>
            <a:custGeom>
              <a:avLst/>
              <a:gdLst>
                <a:gd name="T0" fmla="*/ 237 w 147"/>
                <a:gd name="T1" fmla="*/ 5 h 189"/>
                <a:gd name="T2" fmla="*/ 100 w 147"/>
                <a:gd name="T3" fmla="*/ 132 h 189"/>
                <a:gd name="T4" fmla="*/ 19 w 147"/>
                <a:gd name="T5" fmla="*/ 211 h 189"/>
                <a:gd name="T6" fmla="*/ 0 w 147"/>
                <a:gd name="T7" fmla="*/ 251 h 189"/>
                <a:gd name="T8" fmla="*/ 107 w 147"/>
                <a:gd name="T9" fmla="*/ 264 h 189"/>
                <a:gd name="T10" fmla="*/ 169 w 147"/>
                <a:gd name="T11" fmla="*/ 176 h 189"/>
                <a:gd name="T12" fmla="*/ 306 w 147"/>
                <a:gd name="T13" fmla="*/ 44 h 189"/>
                <a:gd name="T14" fmla="*/ 262 w 147"/>
                <a:gd name="T15" fmla="*/ 0 h 189"/>
                <a:gd name="T16" fmla="*/ 237 w 147"/>
                <a:gd name="T17" fmla="*/ 5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22"/>
            <p:cNvSpPr>
              <a:spLocks/>
            </p:cNvSpPr>
            <p:nvPr/>
          </p:nvSpPr>
          <p:spPr bwMode="auto">
            <a:xfrm>
              <a:off x="4149" y="3264"/>
              <a:ext cx="387" cy="211"/>
            </a:xfrm>
            <a:custGeom>
              <a:avLst/>
              <a:gdLst>
                <a:gd name="T0" fmla="*/ 544 w 268"/>
                <a:gd name="T1" fmla="*/ 141 h 174"/>
                <a:gd name="T2" fmla="*/ 526 w 268"/>
                <a:gd name="T3" fmla="*/ 30 h 174"/>
                <a:gd name="T4" fmla="*/ 507 w 268"/>
                <a:gd name="T5" fmla="*/ 40 h 174"/>
                <a:gd name="T6" fmla="*/ 494 w 268"/>
                <a:gd name="T7" fmla="*/ 27 h 174"/>
                <a:gd name="T8" fmla="*/ 438 w 268"/>
                <a:gd name="T9" fmla="*/ 5 h 174"/>
                <a:gd name="T10" fmla="*/ 362 w 268"/>
                <a:gd name="T11" fmla="*/ 13 h 174"/>
                <a:gd name="T12" fmla="*/ 306 w 268"/>
                <a:gd name="T13" fmla="*/ 0 h 174"/>
                <a:gd name="T14" fmla="*/ 250 w 268"/>
                <a:gd name="T15" fmla="*/ 35 h 174"/>
                <a:gd name="T16" fmla="*/ 206 w 268"/>
                <a:gd name="T17" fmla="*/ 30 h 174"/>
                <a:gd name="T18" fmla="*/ 169 w 268"/>
                <a:gd name="T19" fmla="*/ 22 h 174"/>
                <a:gd name="T20" fmla="*/ 131 w 268"/>
                <a:gd name="T21" fmla="*/ 75 h 174"/>
                <a:gd name="T22" fmla="*/ 19 w 268"/>
                <a:gd name="T23" fmla="*/ 97 h 174"/>
                <a:gd name="T24" fmla="*/ 0 w 268"/>
                <a:gd name="T25" fmla="*/ 186 h 174"/>
                <a:gd name="T26" fmla="*/ 69 w 268"/>
                <a:gd name="T27" fmla="*/ 256 h 174"/>
                <a:gd name="T28" fmla="*/ 144 w 268"/>
                <a:gd name="T29" fmla="*/ 226 h 174"/>
                <a:gd name="T30" fmla="*/ 370 w 268"/>
                <a:gd name="T31" fmla="*/ 154 h 174"/>
                <a:gd name="T32" fmla="*/ 526 w 268"/>
                <a:gd name="T33" fmla="*/ 141 h 174"/>
                <a:gd name="T34" fmla="*/ 544 w 268"/>
                <a:gd name="T35" fmla="*/ 141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Freeform 23"/>
            <p:cNvSpPr>
              <a:spLocks/>
            </p:cNvSpPr>
            <p:nvPr/>
          </p:nvSpPr>
          <p:spPr bwMode="auto">
            <a:xfrm>
              <a:off x="4405" y="3500"/>
              <a:ext cx="86" cy="312"/>
            </a:xfrm>
            <a:custGeom>
              <a:avLst/>
              <a:gdLst>
                <a:gd name="T0" fmla="*/ 62 w 60"/>
                <a:gd name="T1" fmla="*/ 0 h 258"/>
                <a:gd name="T2" fmla="*/ 6 w 60"/>
                <a:gd name="T3" fmla="*/ 92 h 258"/>
                <a:gd name="T4" fmla="*/ 24 w 60"/>
                <a:gd name="T5" fmla="*/ 272 h 258"/>
                <a:gd name="T6" fmla="*/ 123 w 60"/>
                <a:gd name="T7" fmla="*/ 342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24"/>
            <p:cNvSpPr>
              <a:spLocks/>
            </p:cNvSpPr>
            <p:nvPr/>
          </p:nvSpPr>
          <p:spPr bwMode="auto">
            <a:xfrm>
              <a:off x="4797" y="3707"/>
              <a:ext cx="127" cy="107"/>
            </a:xfrm>
            <a:custGeom>
              <a:avLst/>
              <a:gdLst>
                <a:gd name="T0" fmla="*/ 33 w 88"/>
                <a:gd name="T1" fmla="*/ 0 h 88"/>
                <a:gd name="T2" fmla="*/ 165 w 88"/>
                <a:gd name="T3" fmla="*/ 75 h 88"/>
                <a:gd name="T4" fmla="*/ 178 w 88"/>
                <a:gd name="T5" fmla="*/ 102 h 88"/>
                <a:gd name="T6" fmla="*/ 183 w 88"/>
                <a:gd name="T7" fmla="*/ 116 h 88"/>
                <a:gd name="T8" fmla="*/ 165 w 88"/>
                <a:gd name="T9" fmla="*/ 129 h 88"/>
                <a:gd name="T10" fmla="*/ 127 w 88"/>
                <a:gd name="T11" fmla="*/ 119 h 88"/>
                <a:gd name="T12" fmla="*/ 71 w 88"/>
                <a:gd name="T13" fmla="*/ 89 h 88"/>
                <a:gd name="T14" fmla="*/ 9 w 88"/>
                <a:gd name="T15" fmla="*/ 44 h 88"/>
                <a:gd name="T16" fmla="*/ 33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25"/>
            <p:cNvSpPr>
              <a:spLocks/>
            </p:cNvSpPr>
            <p:nvPr/>
          </p:nvSpPr>
          <p:spPr bwMode="auto">
            <a:xfrm>
              <a:off x="4318" y="3823"/>
              <a:ext cx="212" cy="251"/>
            </a:xfrm>
            <a:custGeom>
              <a:avLst/>
              <a:gdLst>
                <a:gd name="T0" fmla="*/ 193 w 147"/>
                <a:gd name="T1" fmla="*/ 0 h 207"/>
                <a:gd name="T2" fmla="*/ 144 w 147"/>
                <a:gd name="T3" fmla="*/ 57 h 207"/>
                <a:gd name="T4" fmla="*/ 75 w 147"/>
                <a:gd name="T5" fmla="*/ 110 h 207"/>
                <a:gd name="T6" fmla="*/ 0 w 147"/>
                <a:gd name="T7" fmla="*/ 221 h 207"/>
                <a:gd name="T8" fmla="*/ 100 w 147"/>
                <a:gd name="T9" fmla="*/ 291 h 207"/>
                <a:gd name="T10" fmla="*/ 137 w 147"/>
                <a:gd name="T11" fmla="*/ 296 h 207"/>
                <a:gd name="T12" fmla="*/ 175 w 147"/>
                <a:gd name="T13" fmla="*/ 304 h 207"/>
                <a:gd name="T14" fmla="*/ 231 w 147"/>
                <a:gd name="T15" fmla="*/ 283 h 207"/>
                <a:gd name="T16" fmla="*/ 281 w 147"/>
                <a:gd name="T17" fmla="*/ 199 h 207"/>
                <a:gd name="T18" fmla="*/ 293 w 147"/>
                <a:gd name="T19" fmla="*/ 146 h 207"/>
                <a:gd name="T20" fmla="*/ 300 w 147"/>
                <a:gd name="T21" fmla="*/ 5 h 207"/>
                <a:gd name="T22" fmla="*/ 274 w 147"/>
                <a:gd name="T23" fmla="*/ 30 h 207"/>
                <a:gd name="T24" fmla="*/ 237 w 147"/>
                <a:gd name="T25" fmla="*/ 40 h 207"/>
                <a:gd name="T26" fmla="*/ 1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26"/>
            <p:cNvSpPr>
              <a:spLocks/>
            </p:cNvSpPr>
            <p:nvPr/>
          </p:nvSpPr>
          <p:spPr bwMode="auto">
            <a:xfrm>
              <a:off x="4059" y="3867"/>
              <a:ext cx="201" cy="120"/>
            </a:xfrm>
            <a:custGeom>
              <a:avLst/>
              <a:gdLst>
                <a:gd name="T0" fmla="*/ 67 w 140"/>
                <a:gd name="T1" fmla="*/ 18 h 99"/>
                <a:gd name="T2" fmla="*/ 19 w 140"/>
                <a:gd name="T3" fmla="*/ 44 h 99"/>
                <a:gd name="T4" fmla="*/ 0 w 140"/>
                <a:gd name="T5" fmla="*/ 84 h 99"/>
                <a:gd name="T6" fmla="*/ 67 w 140"/>
                <a:gd name="T7" fmla="*/ 145 h 99"/>
                <a:gd name="T8" fmla="*/ 161 w 140"/>
                <a:gd name="T9" fmla="*/ 110 h 99"/>
                <a:gd name="T10" fmla="*/ 217 w 140"/>
                <a:gd name="T11" fmla="*/ 88 h 99"/>
                <a:gd name="T12" fmla="*/ 260 w 140"/>
                <a:gd name="T13" fmla="*/ 53 h 99"/>
                <a:gd name="T14" fmla="*/ 284 w 140"/>
                <a:gd name="T15" fmla="*/ 13 h 99"/>
                <a:gd name="T16" fmla="*/ 228 w 140"/>
                <a:gd name="T17" fmla="*/ 18 h 99"/>
                <a:gd name="T18" fmla="*/ 210 w 140"/>
                <a:gd name="T19" fmla="*/ 22 h 99"/>
                <a:gd name="T20" fmla="*/ 112 w 140"/>
                <a:gd name="T21" fmla="*/ 0 h 99"/>
                <a:gd name="T22" fmla="*/ 67 w 140"/>
                <a:gd name="T23" fmla="*/ 18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Freeform 27"/>
            <p:cNvSpPr>
              <a:spLocks/>
            </p:cNvSpPr>
            <p:nvPr/>
          </p:nvSpPr>
          <p:spPr bwMode="auto">
            <a:xfrm>
              <a:off x="3600" y="3507"/>
              <a:ext cx="346" cy="538"/>
            </a:xfrm>
            <a:custGeom>
              <a:avLst/>
              <a:gdLst>
                <a:gd name="T0" fmla="*/ 418 w 240"/>
                <a:gd name="T1" fmla="*/ 181 h 444"/>
                <a:gd name="T2" fmla="*/ 311 w 240"/>
                <a:gd name="T3" fmla="*/ 119 h 444"/>
                <a:gd name="T4" fmla="*/ 255 w 240"/>
                <a:gd name="T5" fmla="*/ 88 h 444"/>
                <a:gd name="T6" fmla="*/ 187 w 240"/>
                <a:gd name="T7" fmla="*/ 48 h 444"/>
                <a:gd name="T8" fmla="*/ 150 w 240"/>
                <a:gd name="T9" fmla="*/ 30 h 444"/>
                <a:gd name="T10" fmla="*/ 81 w 240"/>
                <a:gd name="T11" fmla="*/ 0 h 444"/>
                <a:gd name="T12" fmla="*/ 6 w 240"/>
                <a:gd name="T13" fmla="*/ 67 h 444"/>
                <a:gd name="T14" fmla="*/ 25 w 240"/>
                <a:gd name="T15" fmla="*/ 159 h 444"/>
                <a:gd name="T16" fmla="*/ 56 w 240"/>
                <a:gd name="T17" fmla="*/ 199 h 444"/>
                <a:gd name="T18" fmla="*/ 107 w 240"/>
                <a:gd name="T19" fmla="*/ 296 h 444"/>
                <a:gd name="T20" fmla="*/ 94 w 240"/>
                <a:gd name="T21" fmla="*/ 366 h 444"/>
                <a:gd name="T22" fmla="*/ 81 w 240"/>
                <a:gd name="T23" fmla="*/ 414 h 444"/>
                <a:gd name="T24" fmla="*/ 56 w 240"/>
                <a:gd name="T25" fmla="*/ 441 h 444"/>
                <a:gd name="T26" fmla="*/ 32 w 240"/>
                <a:gd name="T27" fmla="*/ 490 h 444"/>
                <a:gd name="T28" fmla="*/ 19 w 240"/>
                <a:gd name="T29" fmla="*/ 515 h 444"/>
                <a:gd name="T30" fmla="*/ 25 w 240"/>
                <a:gd name="T31" fmla="*/ 560 h 444"/>
                <a:gd name="T32" fmla="*/ 69 w 240"/>
                <a:gd name="T33" fmla="*/ 652 h 444"/>
                <a:gd name="T34" fmla="*/ 137 w 240"/>
                <a:gd name="T35" fmla="*/ 617 h 444"/>
                <a:gd name="T36" fmla="*/ 255 w 240"/>
                <a:gd name="T37" fmla="*/ 546 h 444"/>
                <a:gd name="T38" fmla="*/ 293 w 240"/>
                <a:gd name="T39" fmla="*/ 528 h 444"/>
                <a:gd name="T40" fmla="*/ 330 w 240"/>
                <a:gd name="T41" fmla="*/ 511 h 444"/>
                <a:gd name="T42" fmla="*/ 493 w 240"/>
                <a:gd name="T43" fmla="*/ 445 h 444"/>
                <a:gd name="T44" fmla="*/ 467 w 240"/>
                <a:gd name="T45" fmla="*/ 450 h 444"/>
                <a:gd name="T46" fmla="*/ 392 w 240"/>
                <a:gd name="T47" fmla="*/ 467 h 444"/>
                <a:gd name="T48" fmla="*/ 212 w 240"/>
                <a:gd name="T49" fmla="*/ 506 h 444"/>
                <a:gd name="T50" fmla="*/ 156 w 240"/>
                <a:gd name="T51" fmla="*/ 502 h 444"/>
                <a:gd name="T52" fmla="*/ 212 w 240"/>
                <a:gd name="T53" fmla="*/ 476 h 444"/>
                <a:gd name="T54" fmla="*/ 324 w 240"/>
                <a:gd name="T55" fmla="*/ 428 h 444"/>
                <a:gd name="T56" fmla="*/ 381 w 240"/>
                <a:gd name="T57" fmla="*/ 410 h 444"/>
                <a:gd name="T58" fmla="*/ 399 w 240"/>
                <a:gd name="T59" fmla="*/ 405 h 444"/>
                <a:gd name="T60" fmla="*/ 306 w 240"/>
                <a:gd name="T61" fmla="*/ 423 h 444"/>
                <a:gd name="T62" fmla="*/ 255 w 240"/>
                <a:gd name="T63" fmla="*/ 431 h 444"/>
                <a:gd name="T64" fmla="*/ 187 w 240"/>
                <a:gd name="T65" fmla="*/ 445 h 444"/>
                <a:gd name="T66" fmla="*/ 199 w 240"/>
                <a:gd name="T67" fmla="*/ 418 h 444"/>
                <a:gd name="T68" fmla="*/ 330 w 240"/>
                <a:gd name="T69" fmla="*/ 379 h 444"/>
                <a:gd name="T70" fmla="*/ 212 w 240"/>
                <a:gd name="T71" fmla="*/ 393 h 444"/>
                <a:gd name="T72" fmla="*/ 169 w 240"/>
                <a:gd name="T73" fmla="*/ 366 h 444"/>
                <a:gd name="T74" fmla="*/ 174 w 240"/>
                <a:gd name="T75" fmla="*/ 353 h 444"/>
                <a:gd name="T76" fmla="*/ 268 w 240"/>
                <a:gd name="T77" fmla="*/ 317 h 444"/>
                <a:gd name="T78" fmla="*/ 306 w 240"/>
                <a:gd name="T79" fmla="*/ 308 h 444"/>
                <a:gd name="T80" fmla="*/ 268 w 240"/>
                <a:gd name="T81" fmla="*/ 317 h 444"/>
                <a:gd name="T82" fmla="*/ 174 w 240"/>
                <a:gd name="T83" fmla="*/ 296 h 444"/>
                <a:gd name="T84" fmla="*/ 187 w 240"/>
                <a:gd name="T85" fmla="*/ 264 h 444"/>
                <a:gd name="T86" fmla="*/ 281 w 240"/>
                <a:gd name="T87" fmla="*/ 286 h 444"/>
                <a:gd name="T88" fmla="*/ 300 w 240"/>
                <a:gd name="T89" fmla="*/ 282 h 444"/>
                <a:gd name="T90" fmla="*/ 281 w 240"/>
                <a:gd name="T91" fmla="*/ 273 h 444"/>
                <a:gd name="T92" fmla="*/ 268 w 240"/>
                <a:gd name="T93" fmla="*/ 259 h 444"/>
                <a:gd name="T94" fmla="*/ 231 w 240"/>
                <a:gd name="T95" fmla="*/ 242 h 444"/>
                <a:gd name="T96" fmla="*/ 212 w 240"/>
                <a:gd name="T97" fmla="*/ 234 h 444"/>
                <a:gd name="T98" fmla="*/ 187 w 240"/>
                <a:gd name="T99" fmla="*/ 207 h 444"/>
                <a:gd name="T100" fmla="*/ 169 w 240"/>
                <a:gd name="T101" fmla="*/ 194 h 444"/>
                <a:gd name="T102" fmla="*/ 143 w 240"/>
                <a:gd name="T103" fmla="*/ 167 h 444"/>
                <a:gd name="T104" fmla="*/ 131 w 240"/>
                <a:gd name="T105" fmla="*/ 154 h 444"/>
                <a:gd name="T106" fmla="*/ 319 w 240"/>
                <a:gd name="T107" fmla="*/ 237 h 444"/>
                <a:gd name="T108" fmla="*/ 337 w 240"/>
                <a:gd name="T109" fmla="*/ 251 h 444"/>
                <a:gd name="T110" fmla="*/ 330 w 240"/>
                <a:gd name="T111" fmla="*/ 237 h 444"/>
                <a:gd name="T112" fmla="*/ 311 w 240"/>
                <a:gd name="T113" fmla="*/ 211 h 444"/>
                <a:gd name="T114" fmla="*/ 199 w 240"/>
                <a:gd name="T115" fmla="*/ 119 h 444"/>
                <a:gd name="T116" fmla="*/ 349 w 240"/>
                <a:gd name="T117" fmla="*/ 150 h 444"/>
                <a:gd name="T118" fmla="*/ 418 w 240"/>
                <a:gd name="T119" fmla="*/ 181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65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63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09827E-6 L 0.48889 -0.0104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-5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6647E-6 L -0.29166 0.0007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166 0.0007 L -0.95833 -0.0104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/>
      <p:bldP spid="204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Problem  Solving #3 &amp; #4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Now the 6 kg fish swimming at 1 m/sec swallows a 2 kg fish that is </a:t>
            </a:r>
            <a:r>
              <a:rPr lang="en-US" altLang="en-US" sz="2400" b="1" smtClean="0">
                <a:solidFill>
                  <a:srgbClr val="008000"/>
                </a:solidFill>
              </a:rPr>
              <a:t>swimming towards it at 3 m/sec</a:t>
            </a:r>
            <a:r>
              <a:rPr lang="en-US" altLang="en-US" sz="2400" b="1" smtClean="0"/>
              <a:t>.  </a:t>
            </a:r>
            <a:endParaRPr lang="en-US" altLang="en-US" sz="2400" b="1" smtClean="0">
              <a:solidFill>
                <a:srgbClr val="3333CC"/>
              </a:solidFill>
            </a:endParaRP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(net </a:t>
            </a:r>
            <a:r>
              <a:rPr lang="en-US" altLang="en-US" sz="2400" b="1" i="1" smtClean="0">
                <a:solidFill>
                  <a:srgbClr val="3333CC"/>
                </a:solidFill>
              </a:rPr>
              <a:t>mv)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before</a:t>
            </a:r>
            <a:r>
              <a:rPr lang="en-US" altLang="en-US" sz="2400" b="1" smtClean="0">
                <a:solidFill>
                  <a:srgbClr val="3333CC"/>
                </a:solidFill>
              </a:rPr>
              <a:t>  =  (net </a:t>
            </a:r>
            <a:r>
              <a:rPr lang="en-US" altLang="en-US" sz="2400" b="1" i="1" smtClean="0">
                <a:solidFill>
                  <a:srgbClr val="3333CC"/>
                </a:solidFill>
              </a:rPr>
              <a:t>mv</a:t>
            </a:r>
            <a:r>
              <a:rPr lang="en-US" altLang="en-US" sz="2400" b="1" smtClean="0">
                <a:solidFill>
                  <a:srgbClr val="3333CC"/>
                </a:solidFill>
              </a:rPr>
              <a:t>)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  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(6 kg)(1 m/sec) + (2 kg)(-3 m/sec) = (6 kg + 2 kg)(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)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6 kg</a:t>
            </a:r>
            <a:r>
              <a:rPr lang="en-US" altLang="en-US" sz="2400" b="1" baseline="30000" smtClean="0">
                <a:solidFill>
                  <a:srgbClr val="3333CC"/>
                </a:solidFill>
              </a:rPr>
              <a:t>.</a:t>
            </a:r>
            <a:r>
              <a:rPr lang="en-US" altLang="en-US" sz="2400" b="1" smtClean="0">
                <a:solidFill>
                  <a:srgbClr val="3333CC"/>
                </a:solidFill>
              </a:rPr>
              <a:t>m/sec + -6 kg</a:t>
            </a:r>
            <a:r>
              <a:rPr lang="en-US" altLang="en-US" sz="2400" b="1" baseline="30000" smtClean="0">
                <a:solidFill>
                  <a:srgbClr val="3333CC"/>
                </a:solidFill>
              </a:rPr>
              <a:t>.</a:t>
            </a:r>
            <a:r>
              <a:rPr lang="en-US" altLang="en-US" sz="2400" b="1" smtClean="0">
                <a:solidFill>
                  <a:srgbClr val="3333CC"/>
                </a:solidFill>
              </a:rPr>
              <a:t>m/sec  =  (8 kg)(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)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               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 </a:t>
            </a:r>
            <a:r>
              <a:rPr lang="en-US" altLang="en-US" sz="2400" b="1" smtClean="0">
                <a:solidFill>
                  <a:srgbClr val="3333CC"/>
                </a:solidFill>
              </a:rPr>
              <a:t>  =  0 m/sec</a:t>
            </a:r>
          </a:p>
          <a:p>
            <a:pPr eaLnBrk="1" hangingPunct="1"/>
            <a:endParaRPr lang="en-US" altLang="en-US" sz="2400" b="1" baseline="-25000" smtClean="0">
              <a:solidFill>
                <a:srgbClr val="3333CC"/>
              </a:solidFill>
            </a:endParaRPr>
          </a:p>
          <a:p>
            <a:pPr eaLnBrk="1" hangingPunct="1"/>
            <a:r>
              <a:rPr lang="en-US" altLang="en-US" sz="2400" b="1" smtClean="0"/>
              <a:t>Now the 6 kg fish swimming at 1 m/sec swallows a 2 kg fish that is </a:t>
            </a:r>
            <a:r>
              <a:rPr lang="en-US" altLang="en-US" sz="2400" b="1" smtClean="0">
                <a:solidFill>
                  <a:srgbClr val="008000"/>
                </a:solidFill>
              </a:rPr>
              <a:t>swimming towards it at 4 m/sec</a:t>
            </a:r>
            <a:r>
              <a:rPr lang="en-US" altLang="en-US" sz="2400" b="1" smtClean="0"/>
              <a:t>.  </a:t>
            </a:r>
            <a:endParaRPr lang="en-US" altLang="en-US" sz="2400" b="1" smtClean="0">
              <a:solidFill>
                <a:srgbClr val="3333CC"/>
              </a:solidFill>
            </a:endParaRP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(net </a:t>
            </a:r>
            <a:r>
              <a:rPr lang="en-US" altLang="en-US" sz="2400" b="1" i="1" smtClean="0">
                <a:solidFill>
                  <a:srgbClr val="3333CC"/>
                </a:solidFill>
              </a:rPr>
              <a:t>mv)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before</a:t>
            </a:r>
            <a:r>
              <a:rPr lang="en-US" altLang="en-US" sz="2400" b="1" smtClean="0">
                <a:solidFill>
                  <a:srgbClr val="3333CC"/>
                </a:solidFill>
              </a:rPr>
              <a:t>  =  (net </a:t>
            </a:r>
            <a:r>
              <a:rPr lang="en-US" altLang="en-US" sz="2400" b="1" i="1" smtClean="0">
                <a:solidFill>
                  <a:srgbClr val="3333CC"/>
                </a:solidFill>
              </a:rPr>
              <a:t>mv</a:t>
            </a:r>
            <a:r>
              <a:rPr lang="en-US" altLang="en-US" sz="2400" b="1" smtClean="0">
                <a:solidFill>
                  <a:srgbClr val="3333CC"/>
                </a:solidFill>
              </a:rPr>
              <a:t>)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  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(6 kg)(1 m/sec) + (2 kg)(-4 m/sec) = (6 kg + 2 kg)(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)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6 kg</a:t>
            </a:r>
            <a:r>
              <a:rPr lang="en-US" altLang="en-US" sz="2400" b="1" baseline="30000" smtClean="0">
                <a:solidFill>
                  <a:srgbClr val="3333CC"/>
                </a:solidFill>
              </a:rPr>
              <a:t>.</a:t>
            </a:r>
            <a:r>
              <a:rPr lang="en-US" altLang="en-US" sz="2400" b="1" smtClean="0">
                <a:solidFill>
                  <a:srgbClr val="3333CC"/>
                </a:solidFill>
              </a:rPr>
              <a:t>m/sec + -8 kg</a:t>
            </a:r>
            <a:r>
              <a:rPr lang="en-US" altLang="en-US" sz="2400" b="1" baseline="30000" smtClean="0">
                <a:solidFill>
                  <a:srgbClr val="3333CC"/>
                </a:solidFill>
              </a:rPr>
              <a:t>.</a:t>
            </a:r>
            <a:r>
              <a:rPr lang="en-US" altLang="en-US" sz="2400" b="1" smtClean="0">
                <a:solidFill>
                  <a:srgbClr val="3333CC"/>
                </a:solidFill>
              </a:rPr>
              <a:t>m/sec  =  (8 kg)(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</a:t>
            </a:r>
            <a:r>
              <a:rPr lang="en-US" altLang="en-US" sz="2400" b="1" smtClean="0">
                <a:solidFill>
                  <a:srgbClr val="3333CC"/>
                </a:solidFill>
              </a:rPr>
              <a:t>)  </a:t>
            </a:r>
          </a:p>
          <a:p>
            <a:pPr eaLnBrk="1" hangingPunct="1"/>
            <a:r>
              <a:rPr lang="en-US" altLang="en-US" sz="2400" b="1" smtClean="0">
                <a:solidFill>
                  <a:srgbClr val="3333CC"/>
                </a:solidFill>
              </a:rPr>
              <a:t>                                   </a:t>
            </a:r>
            <a:r>
              <a:rPr lang="en-US" altLang="en-US" sz="2400" b="1" i="1" smtClean="0">
                <a:solidFill>
                  <a:srgbClr val="3333CC"/>
                </a:solidFill>
              </a:rPr>
              <a:t>v</a:t>
            </a:r>
            <a:r>
              <a:rPr lang="en-US" altLang="en-US" sz="2400" b="1" baseline="-25000" smtClean="0">
                <a:solidFill>
                  <a:srgbClr val="3333CC"/>
                </a:solidFill>
              </a:rPr>
              <a:t>after </a:t>
            </a:r>
            <a:r>
              <a:rPr lang="en-US" altLang="en-US" sz="2400" b="1" smtClean="0">
                <a:solidFill>
                  <a:srgbClr val="3333CC"/>
                </a:solidFill>
              </a:rPr>
              <a:t>  =  -1/4 m/sec  </a:t>
            </a:r>
            <a:endParaRPr lang="en-US" altLang="en-US" sz="2400" b="1" baseline="-25000" smtClean="0">
              <a:solidFill>
                <a:srgbClr val="3333CC"/>
              </a:solidFill>
            </a:endParaRPr>
          </a:p>
          <a:p>
            <a:pPr eaLnBrk="1" hangingPunct="1"/>
            <a:endParaRPr lang="en-US" altLang="en-US" sz="2400" b="1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04800" y="2743200"/>
            <a:ext cx="2185988" cy="1285875"/>
            <a:chOff x="591" y="3309"/>
            <a:chExt cx="932" cy="669"/>
          </a:xfrm>
        </p:grpSpPr>
        <p:sp>
          <p:nvSpPr>
            <p:cNvPr id="21563" name="Freeform 13"/>
            <p:cNvSpPr>
              <a:spLocks/>
            </p:cNvSpPr>
            <p:nvPr/>
          </p:nvSpPr>
          <p:spPr bwMode="auto">
            <a:xfrm>
              <a:off x="603" y="3399"/>
              <a:ext cx="920" cy="523"/>
            </a:xfrm>
            <a:custGeom>
              <a:avLst/>
              <a:gdLst>
                <a:gd name="T0" fmla="*/ 174 w 920"/>
                <a:gd name="T1" fmla="*/ 212 h 523"/>
                <a:gd name="T2" fmla="*/ 37 w 920"/>
                <a:gd name="T3" fmla="*/ 121 h 523"/>
                <a:gd name="T4" fmla="*/ 10 w 920"/>
                <a:gd name="T5" fmla="*/ 130 h 523"/>
                <a:gd name="T6" fmla="*/ 46 w 920"/>
                <a:gd name="T7" fmla="*/ 258 h 523"/>
                <a:gd name="T8" fmla="*/ 55 w 920"/>
                <a:gd name="T9" fmla="*/ 377 h 523"/>
                <a:gd name="T10" fmla="*/ 37 w 920"/>
                <a:gd name="T11" fmla="*/ 432 h 523"/>
                <a:gd name="T12" fmla="*/ 46 w 920"/>
                <a:gd name="T13" fmla="*/ 514 h 523"/>
                <a:gd name="T14" fmla="*/ 74 w 920"/>
                <a:gd name="T15" fmla="*/ 505 h 523"/>
                <a:gd name="T16" fmla="*/ 147 w 920"/>
                <a:gd name="T17" fmla="*/ 459 h 523"/>
                <a:gd name="T18" fmla="*/ 256 w 920"/>
                <a:gd name="T19" fmla="*/ 404 h 523"/>
                <a:gd name="T20" fmla="*/ 339 w 920"/>
                <a:gd name="T21" fmla="*/ 459 h 523"/>
                <a:gd name="T22" fmla="*/ 412 w 920"/>
                <a:gd name="T23" fmla="*/ 441 h 523"/>
                <a:gd name="T24" fmla="*/ 468 w 920"/>
                <a:gd name="T25" fmla="*/ 450 h 523"/>
                <a:gd name="T26" fmla="*/ 627 w 920"/>
                <a:gd name="T27" fmla="*/ 447 h 523"/>
                <a:gd name="T28" fmla="*/ 741 w 920"/>
                <a:gd name="T29" fmla="*/ 444 h 523"/>
                <a:gd name="T30" fmla="*/ 842 w 920"/>
                <a:gd name="T31" fmla="*/ 414 h 523"/>
                <a:gd name="T32" fmla="*/ 906 w 920"/>
                <a:gd name="T33" fmla="*/ 350 h 523"/>
                <a:gd name="T34" fmla="*/ 896 w 920"/>
                <a:gd name="T35" fmla="*/ 322 h 523"/>
                <a:gd name="T36" fmla="*/ 869 w 920"/>
                <a:gd name="T37" fmla="*/ 304 h 523"/>
                <a:gd name="T38" fmla="*/ 851 w 920"/>
                <a:gd name="T39" fmla="*/ 249 h 523"/>
                <a:gd name="T40" fmla="*/ 860 w 920"/>
                <a:gd name="T41" fmla="*/ 212 h 523"/>
                <a:gd name="T42" fmla="*/ 906 w 920"/>
                <a:gd name="T43" fmla="*/ 167 h 523"/>
                <a:gd name="T44" fmla="*/ 869 w 920"/>
                <a:gd name="T45" fmla="*/ 103 h 523"/>
                <a:gd name="T46" fmla="*/ 778 w 920"/>
                <a:gd name="T47" fmla="*/ 20 h 523"/>
                <a:gd name="T48" fmla="*/ 714 w 920"/>
                <a:gd name="T49" fmla="*/ 2 h 523"/>
                <a:gd name="T50" fmla="*/ 522 w 920"/>
                <a:gd name="T51" fmla="*/ 20 h 523"/>
                <a:gd name="T52" fmla="*/ 467 w 920"/>
                <a:gd name="T53" fmla="*/ 39 h 523"/>
                <a:gd name="T54" fmla="*/ 439 w 920"/>
                <a:gd name="T55" fmla="*/ 48 h 523"/>
                <a:gd name="T56" fmla="*/ 394 w 920"/>
                <a:gd name="T57" fmla="*/ 94 h 523"/>
                <a:gd name="T58" fmla="*/ 293 w 920"/>
                <a:gd name="T59" fmla="*/ 203 h 523"/>
                <a:gd name="T60" fmla="*/ 220 w 920"/>
                <a:gd name="T61" fmla="*/ 240 h 523"/>
                <a:gd name="T62" fmla="*/ 192 w 920"/>
                <a:gd name="T63" fmla="*/ 231 h 523"/>
                <a:gd name="T64" fmla="*/ 174 w 920"/>
                <a:gd name="T65" fmla="*/ 212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Oval 14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65" name="Oval 15"/>
            <p:cNvSpPr>
              <a:spLocks noChangeArrowheads="1"/>
            </p:cNvSpPr>
            <p:nvPr/>
          </p:nvSpPr>
          <p:spPr bwMode="auto">
            <a:xfrm>
              <a:off x="1248" y="35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66" name="Freeform 16"/>
            <p:cNvSpPr>
              <a:spLocks/>
            </p:cNvSpPr>
            <p:nvPr/>
          </p:nvSpPr>
          <p:spPr bwMode="auto">
            <a:xfrm>
              <a:off x="1368" y="3507"/>
              <a:ext cx="147" cy="189"/>
            </a:xfrm>
            <a:custGeom>
              <a:avLst/>
              <a:gdLst>
                <a:gd name="T0" fmla="*/ 114 w 147"/>
                <a:gd name="T1" fmla="*/ 3 h 189"/>
                <a:gd name="T2" fmla="*/ 48 w 147"/>
                <a:gd name="T3" fmla="*/ 90 h 189"/>
                <a:gd name="T4" fmla="*/ 9 w 147"/>
                <a:gd name="T5" fmla="*/ 144 h 189"/>
                <a:gd name="T6" fmla="*/ 0 w 147"/>
                <a:gd name="T7" fmla="*/ 171 h 189"/>
                <a:gd name="T8" fmla="*/ 51 w 147"/>
                <a:gd name="T9" fmla="*/ 180 h 189"/>
                <a:gd name="T10" fmla="*/ 81 w 147"/>
                <a:gd name="T11" fmla="*/ 120 h 189"/>
                <a:gd name="T12" fmla="*/ 147 w 147"/>
                <a:gd name="T13" fmla="*/ 30 h 189"/>
                <a:gd name="T14" fmla="*/ 126 w 147"/>
                <a:gd name="T15" fmla="*/ 0 h 189"/>
                <a:gd name="T16" fmla="*/ 114 w 147"/>
                <a:gd name="T17" fmla="*/ 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Freeform 17"/>
            <p:cNvSpPr>
              <a:spLocks/>
            </p:cNvSpPr>
            <p:nvPr/>
          </p:nvSpPr>
          <p:spPr bwMode="auto">
            <a:xfrm>
              <a:off x="972" y="3309"/>
              <a:ext cx="268" cy="174"/>
            </a:xfrm>
            <a:custGeom>
              <a:avLst/>
              <a:gdLst>
                <a:gd name="T0" fmla="*/ 261 w 268"/>
                <a:gd name="T1" fmla="*/ 96 h 174"/>
                <a:gd name="T2" fmla="*/ 252 w 268"/>
                <a:gd name="T3" fmla="*/ 21 h 174"/>
                <a:gd name="T4" fmla="*/ 243 w 268"/>
                <a:gd name="T5" fmla="*/ 27 h 174"/>
                <a:gd name="T6" fmla="*/ 237 w 268"/>
                <a:gd name="T7" fmla="*/ 18 h 174"/>
                <a:gd name="T8" fmla="*/ 210 w 268"/>
                <a:gd name="T9" fmla="*/ 3 h 174"/>
                <a:gd name="T10" fmla="*/ 174 w 268"/>
                <a:gd name="T11" fmla="*/ 9 h 174"/>
                <a:gd name="T12" fmla="*/ 147 w 268"/>
                <a:gd name="T13" fmla="*/ 0 h 174"/>
                <a:gd name="T14" fmla="*/ 120 w 268"/>
                <a:gd name="T15" fmla="*/ 24 h 174"/>
                <a:gd name="T16" fmla="*/ 99 w 268"/>
                <a:gd name="T17" fmla="*/ 21 h 174"/>
                <a:gd name="T18" fmla="*/ 81 w 268"/>
                <a:gd name="T19" fmla="*/ 15 h 174"/>
                <a:gd name="T20" fmla="*/ 63 w 268"/>
                <a:gd name="T21" fmla="*/ 51 h 174"/>
                <a:gd name="T22" fmla="*/ 9 w 268"/>
                <a:gd name="T23" fmla="*/ 66 h 174"/>
                <a:gd name="T24" fmla="*/ 0 w 268"/>
                <a:gd name="T25" fmla="*/ 126 h 174"/>
                <a:gd name="T26" fmla="*/ 33 w 268"/>
                <a:gd name="T27" fmla="*/ 174 h 174"/>
                <a:gd name="T28" fmla="*/ 69 w 268"/>
                <a:gd name="T29" fmla="*/ 153 h 174"/>
                <a:gd name="T30" fmla="*/ 177 w 268"/>
                <a:gd name="T31" fmla="*/ 105 h 174"/>
                <a:gd name="T32" fmla="*/ 252 w 268"/>
                <a:gd name="T33" fmla="*/ 96 h 174"/>
                <a:gd name="T34" fmla="*/ 261 w 268"/>
                <a:gd name="T35" fmla="*/ 96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Freeform 18"/>
            <p:cNvSpPr>
              <a:spLocks/>
            </p:cNvSpPr>
            <p:nvPr/>
          </p:nvSpPr>
          <p:spPr bwMode="auto">
            <a:xfrm>
              <a:off x="1149" y="3504"/>
              <a:ext cx="60" cy="258"/>
            </a:xfrm>
            <a:custGeom>
              <a:avLst/>
              <a:gdLst>
                <a:gd name="T0" fmla="*/ 30 w 60"/>
                <a:gd name="T1" fmla="*/ 0 h 258"/>
                <a:gd name="T2" fmla="*/ 3 w 60"/>
                <a:gd name="T3" fmla="*/ 63 h 258"/>
                <a:gd name="T4" fmla="*/ 12 w 60"/>
                <a:gd name="T5" fmla="*/ 186 h 258"/>
                <a:gd name="T6" fmla="*/ 60 w 60"/>
                <a:gd name="T7" fmla="*/ 234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Freeform 19"/>
            <p:cNvSpPr>
              <a:spLocks/>
            </p:cNvSpPr>
            <p:nvPr/>
          </p:nvSpPr>
          <p:spPr bwMode="auto">
            <a:xfrm>
              <a:off x="1421" y="3675"/>
              <a:ext cx="88" cy="88"/>
            </a:xfrm>
            <a:custGeom>
              <a:avLst/>
              <a:gdLst>
                <a:gd name="T0" fmla="*/ 16 w 88"/>
                <a:gd name="T1" fmla="*/ 0 h 88"/>
                <a:gd name="T2" fmla="*/ 79 w 88"/>
                <a:gd name="T3" fmla="*/ 51 h 88"/>
                <a:gd name="T4" fmla="*/ 85 w 88"/>
                <a:gd name="T5" fmla="*/ 69 h 88"/>
                <a:gd name="T6" fmla="*/ 88 w 88"/>
                <a:gd name="T7" fmla="*/ 78 h 88"/>
                <a:gd name="T8" fmla="*/ 79 w 88"/>
                <a:gd name="T9" fmla="*/ 87 h 88"/>
                <a:gd name="T10" fmla="*/ 61 w 88"/>
                <a:gd name="T11" fmla="*/ 81 h 88"/>
                <a:gd name="T12" fmla="*/ 34 w 88"/>
                <a:gd name="T13" fmla="*/ 60 h 88"/>
                <a:gd name="T14" fmla="*/ 4 w 88"/>
                <a:gd name="T15" fmla="*/ 30 h 88"/>
                <a:gd name="T16" fmla="*/ 16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Freeform 20"/>
            <p:cNvSpPr>
              <a:spLocks/>
            </p:cNvSpPr>
            <p:nvPr/>
          </p:nvSpPr>
          <p:spPr bwMode="auto">
            <a:xfrm>
              <a:off x="1089" y="3771"/>
              <a:ext cx="147" cy="207"/>
            </a:xfrm>
            <a:custGeom>
              <a:avLst/>
              <a:gdLst>
                <a:gd name="T0" fmla="*/ 93 w 147"/>
                <a:gd name="T1" fmla="*/ 0 h 207"/>
                <a:gd name="T2" fmla="*/ 69 w 147"/>
                <a:gd name="T3" fmla="*/ 39 h 207"/>
                <a:gd name="T4" fmla="*/ 36 w 147"/>
                <a:gd name="T5" fmla="*/ 75 h 207"/>
                <a:gd name="T6" fmla="*/ 0 w 147"/>
                <a:gd name="T7" fmla="*/ 150 h 207"/>
                <a:gd name="T8" fmla="*/ 48 w 147"/>
                <a:gd name="T9" fmla="*/ 198 h 207"/>
                <a:gd name="T10" fmla="*/ 66 w 147"/>
                <a:gd name="T11" fmla="*/ 201 h 207"/>
                <a:gd name="T12" fmla="*/ 84 w 147"/>
                <a:gd name="T13" fmla="*/ 207 h 207"/>
                <a:gd name="T14" fmla="*/ 111 w 147"/>
                <a:gd name="T15" fmla="*/ 192 h 207"/>
                <a:gd name="T16" fmla="*/ 135 w 147"/>
                <a:gd name="T17" fmla="*/ 135 h 207"/>
                <a:gd name="T18" fmla="*/ 141 w 147"/>
                <a:gd name="T19" fmla="*/ 99 h 207"/>
                <a:gd name="T20" fmla="*/ 144 w 147"/>
                <a:gd name="T21" fmla="*/ 3 h 207"/>
                <a:gd name="T22" fmla="*/ 132 w 147"/>
                <a:gd name="T23" fmla="*/ 21 h 207"/>
                <a:gd name="T24" fmla="*/ 114 w 147"/>
                <a:gd name="T25" fmla="*/ 27 h 207"/>
                <a:gd name="T26" fmla="*/ 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Freeform 21"/>
            <p:cNvSpPr>
              <a:spLocks/>
            </p:cNvSpPr>
            <p:nvPr/>
          </p:nvSpPr>
          <p:spPr bwMode="auto">
            <a:xfrm>
              <a:off x="909" y="3807"/>
              <a:ext cx="140" cy="99"/>
            </a:xfrm>
            <a:custGeom>
              <a:avLst/>
              <a:gdLst>
                <a:gd name="T0" fmla="*/ 33 w 140"/>
                <a:gd name="T1" fmla="*/ 12 h 99"/>
                <a:gd name="T2" fmla="*/ 9 w 140"/>
                <a:gd name="T3" fmla="*/ 30 h 99"/>
                <a:gd name="T4" fmla="*/ 0 w 140"/>
                <a:gd name="T5" fmla="*/ 57 h 99"/>
                <a:gd name="T6" fmla="*/ 33 w 140"/>
                <a:gd name="T7" fmla="*/ 99 h 99"/>
                <a:gd name="T8" fmla="*/ 78 w 140"/>
                <a:gd name="T9" fmla="*/ 75 h 99"/>
                <a:gd name="T10" fmla="*/ 105 w 140"/>
                <a:gd name="T11" fmla="*/ 60 h 99"/>
                <a:gd name="T12" fmla="*/ 126 w 140"/>
                <a:gd name="T13" fmla="*/ 36 h 99"/>
                <a:gd name="T14" fmla="*/ 138 w 140"/>
                <a:gd name="T15" fmla="*/ 9 h 99"/>
                <a:gd name="T16" fmla="*/ 111 w 140"/>
                <a:gd name="T17" fmla="*/ 12 h 99"/>
                <a:gd name="T18" fmla="*/ 102 w 140"/>
                <a:gd name="T19" fmla="*/ 15 h 99"/>
                <a:gd name="T20" fmla="*/ 54 w 140"/>
                <a:gd name="T21" fmla="*/ 0 h 99"/>
                <a:gd name="T22" fmla="*/ 33 w 140"/>
                <a:gd name="T23" fmla="*/ 12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Freeform 22"/>
            <p:cNvSpPr>
              <a:spLocks/>
            </p:cNvSpPr>
            <p:nvPr/>
          </p:nvSpPr>
          <p:spPr bwMode="auto">
            <a:xfrm>
              <a:off x="591" y="3510"/>
              <a:ext cx="240" cy="444"/>
            </a:xfrm>
            <a:custGeom>
              <a:avLst/>
              <a:gdLst>
                <a:gd name="T0" fmla="*/ 201 w 240"/>
                <a:gd name="T1" fmla="*/ 123 h 444"/>
                <a:gd name="T2" fmla="*/ 150 w 240"/>
                <a:gd name="T3" fmla="*/ 81 h 444"/>
                <a:gd name="T4" fmla="*/ 123 w 240"/>
                <a:gd name="T5" fmla="*/ 60 h 444"/>
                <a:gd name="T6" fmla="*/ 90 w 240"/>
                <a:gd name="T7" fmla="*/ 33 h 444"/>
                <a:gd name="T8" fmla="*/ 72 w 240"/>
                <a:gd name="T9" fmla="*/ 21 h 444"/>
                <a:gd name="T10" fmla="*/ 39 w 240"/>
                <a:gd name="T11" fmla="*/ 0 h 444"/>
                <a:gd name="T12" fmla="*/ 3 w 240"/>
                <a:gd name="T13" fmla="*/ 45 h 444"/>
                <a:gd name="T14" fmla="*/ 12 w 240"/>
                <a:gd name="T15" fmla="*/ 108 h 444"/>
                <a:gd name="T16" fmla="*/ 27 w 240"/>
                <a:gd name="T17" fmla="*/ 135 h 444"/>
                <a:gd name="T18" fmla="*/ 51 w 240"/>
                <a:gd name="T19" fmla="*/ 201 h 444"/>
                <a:gd name="T20" fmla="*/ 45 w 240"/>
                <a:gd name="T21" fmla="*/ 249 h 444"/>
                <a:gd name="T22" fmla="*/ 39 w 240"/>
                <a:gd name="T23" fmla="*/ 282 h 444"/>
                <a:gd name="T24" fmla="*/ 27 w 240"/>
                <a:gd name="T25" fmla="*/ 300 h 444"/>
                <a:gd name="T26" fmla="*/ 15 w 240"/>
                <a:gd name="T27" fmla="*/ 333 h 444"/>
                <a:gd name="T28" fmla="*/ 9 w 240"/>
                <a:gd name="T29" fmla="*/ 351 h 444"/>
                <a:gd name="T30" fmla="*/ 12 w 240"/>
                <a:gd name="T31" fmla="*/ 381 h 444"/>
                <a:gd name="T32" fmla="*/ 33 w 240"/>
                <a:gd name="T33" fmla="*/ 444 h 444"/>
                <a:gd name="T34" fmla="*/ 66 w 240"/>
                <a:gd name="T35" fmla="*/ 420 h 444"/>
                <a:gd name="T36" fmla="*/ 123 w 240"/>
                <a:gd name="T37" fmla="*/ 372 h 444"/>
                <a:gd name="T38" fmla="*/ 141 w 240"/>
                <a:gd name="T39" fmla="*/ 360 h 444"/>
                <a:gd name="T40" fmla="*/ 159 w 240"/>
                <a:gd name="T41" fmla="*/ 348 h 444"/>
                <a:gd name="T42" fmla="*/ 237 w 240"/>
                <a:gd name="T43" fmla="*/ 303 h 444"/>
                <a:gd name="T44" fmla="*/ 225 w 240"/>
                <a:gd name="T45" fmla="*/ 306 h 444"/>
                <a:gd name="T46" fmla="*/ 189 w 240"/>
                <a:gd name="T47" fmla="*/ 318 h 444"/>
                <a:gd name="T48" fmla="*/ 102 w 240"/>
                <a:gd name="T49" fmla="*/ 345 h 444"/>
                <a:gd name="T50" fmla="*/ 75 w 240"/>
                <a:gd name="T51" fmla="*/ 342 h 444"/>
                <a:gd name="T52" fmla="*/ 102 w 240"/>
                <a:gd name="T53" fmla="*/ 324 h 444"/>
                <a:gd name="T54" fmla="*/ 156 w 240"/>
                <a:gd name="T55" fmla="*/ 291 h 444"/>
                <a:gd name="T56" fmla="*/ 183 w 240"/>
                <a:gd name="T57" fmla="*/ 279 h 444"/>
                <a:gd name="T58" fmla="*/ 192 w 240"/>
                <a:gd name="T59" fmla="*/ 276 h 444"/>
                <a:gd name="T60" fmla="*/ 147 w 240"/>
                <a:gd name="T61" fmla="*/ 288 h 444"/>
                <a:gd name="T62" fmla="*/ 123 w 240"/>
                <a:gd name="T63" fmla="*/ 294 h 444"/>
                <a:gd name="T64" fmla="*/ 90 w 240"/>
                <a:gd name="T65" fmla="*/ 303 h 444"/>
                <a:gd name="T66" fmla="*/ 96 w 240"/>
                <a:gd name="T67" fmla="*/ 285 h 444"/>
                <a:gd name="T68" fmla="*/ 159 w 240"/>
                <a:gd name="T69" fmla="*/ 258 h 444"/>
                <a:gd name="T70" fmla="*/ 102 w 240"/>
                <a:gd name="T71" fmla="*/ 267 h 444"/>
                <a:gd name="T72" fmla="*/ 81 w 240"/>
                <a:gd name="T73" fmla="*/ 249 h 444"/>
                <a:gd name="T74" fmla="*/ 84 w 240"/>
                <a:gd name="T75" fmla="*/ 240 h 444"/>
                <a:gd name="T76" fmla="*/ 129 w 240"/>
                <a:gd name="T77" fmla="*/ 216 h 444"/>
                <a:gd name="T78" fmla="*/ 147 w 240"/>
                <a:gd name="T79" fmla="*/ 210 h 444"/>
                <a:gd name="T80" fmla="*/ 129 w 240"/>
                <a:gd name="T81" fmla="*/ 216 h 444"/>
                <a:gd name="T82" fmla="*/ 84 w 240"/>
                <a:gd name="T83" fmla="*/ 201 h 444"/>
                <a:gd name="T84" fmla="*/ 90 w 240"/>
                <a:gd name="T85" fmla="*/ 180 h 444"/>
                <a:gd name="T86" fmla="*/ 135 w 240"/>
                <a:gd name="T87" fmla="*/ 195 h 444"/>
                <a:gd name="T88" fmla="*/ 144 w 240"/>
                <a:gd name="T89" fmla="*/ 192 h 444"/>
                <a:gd name="T90" fmla="*/ 135 w 240"/>
                <a:gd name="T91" fmla="*/ 186 h 444"/>
                <a:gd name="T92" fmla="*/ 129 w 240"/>
                <a:gd name="T93" fmla="*/ 177 h 444"/>
                <a:gd name="T94" fmla="*/ 111 w 240"/>
                <a:gd name="T95" fmla="*/ 165 h 444"/>
                <a:gd name="T96" fmla="*/ 102 w 240"/>
                <a:gd name="T97" fmla="*/ 159 h 444"/>
                <a:gd name="T98" fmla="*/ 90 w 240"/>
                <a:gd name="T99" fmla="*/ 141 h 444"/>
                <a:gd name="T100" fmla="*/ 81 w 240"/>
                <a:gd name="T101" fmla="*/ 132 h 444"/>
                <a:gd name="T102" fmla="*/ 69 w 240"/>
                <a:gd name="T103" fmla="*/ 114 h 444"/>
                <a:gd name="T104" fmla="*/ 63 w 240"/>
                <a:gd name="T105" fmla="*/ 105 h 444"/>
                <a:gd name="T106" fmla="*/ 153 w 240"/>
                <a:gd name="T107" fmla="*/ 162 h 444"/>
                <a:gd name="T108" fmla="*/ 162 w 240"/>
                <a:gd name="T109" fmla="*/ 171 h 444"/>
                <a:gd name="T110" fmla="*/ 159 w 240"/>
                <a:gd name="T111" fmla="*/ 162 h 444"/>
                <a:gd name="T112" fmla="*/ 150 w 240"/>
                <a:gd name="T113" fmla="*/ 144 h 444"/>
                <a:gd name="T114" fmla="*/ 96 w 240"/>
                <a:gd name="T115" fmla="*/ 81 h 444"/>
                <a:gd name="T116" fmla="*/ 168 w 240"/>
                <a:gd name="T117" fmla="*/ 102 h 444"/>
                <a:gd name="T118" fmla="*/ 201 w 240"/>
                <a:gd name="T119" fmla="*/ 123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52400" y="6172200"/>
            <a:ext cx="966788" cy="447675"/>
            <a:chOff x="591" y="3309"/>
            <a:chExt cx="932" cy="669"/>
          </a:xfrm>
        </p:grpSpPr>
        <p:sp>
          <p:nvSpPr>
            <p:cNvPr id="21553" name="Freeform 35"/>
            <p:cNvSpPr>
              <a:spLocks/>
            </p:cNvSpPr>
            <p:nvPr/>
          </p:nvSpPr>
          <p:spPr bwMode="auto">
            <a:xfrm>
              <a:off x="603" y="3399"/>
              <a:ext cx="920" cy="523"/>
            </a:xfrm>
            <a:custGeom>
              <a:avLst/>
              <a:gdLst>
                <a:gd name="T0" fmla="*/ 174 w 920"/>
                <a:gd name="T1" fmla="*/ 212 h 523"/>
                <a:gd name="T2" fmla="*/ 37 w 920"/>
                <a:gd name="T3" fmla="*/ 121 h 523"/>
                <a:gd name="T4" fmla="*/ 10 w 920"/>
                <a:gd name="T5" fmla="*/ 130 h 523"/>
                <a:gd name="T6" fmla="*/ 46 w 920"/>
                <a:gd name="T7" fmla="*/ 258 h 523"/>
                <a:gd name="T8" fmla="*/ 55 w 920"/>
                <a:gd name="T9" fmla="*/ 377 h 523"/>
                <a:gd name="T10" fmla="*/ 37 w 920"/>
                <a:gd name="T11" fmla="*/ 432 h 523"/>
                <a:gd name="T12" fmla="*/ 46 w 920"/>
                <a:gd name="T13" fmla="*/ 514 h 523"/>
                <a:gd name="T14" fmla="*/ 74 w 920"/>
                <a:gd name="T15" fmla="*/ 505 h 523"/>
                <a:gd name="T16" fmla="*/ 147 w 920"/>
                <a:gd name="T17" fmla="*/ 459 h 523"/>
                <a:gd name="T18" fmla="*/ 256 w 920"/>
                <a:gd name="T19" fmla="*/ 404 h 523"/>
                <a:gd name="T20" fmla="*/ 339 w 920"/>
                <a:gd name="T21" fmla="*/ 459 h 523"/>
                <a:gd name="T22" fmla="*/ 412 w 920"/>
                <a:gd name="T23" fmla="*/ 441 h 523"/>
                <a:gd name="T24" fmla="*/ 468 w 920"/>
                <a:gd name="T25" fmla="*/ 450 h 523"/>
                <a:gd name="T26" fmla="*/ 627 w 920"/>
                <a:gd name="T27" fmla="*/ 447 h 523"/>
                <a:gd name="T28" fmla="*/ 741 w 920"/>
                <a:gd name="T29" fmla="*/ 444 h 523"/>
                <a:gd name="T30" fmla="*/ 842 w 920"/>
                <a:gd name="T31" fmla="*/ 414 h 523"/>
                <a:gd name="T32" fmla="*/ 906 w 920"/>
                <a:gd name="T33" fmla="*/ 350 h 523"/>
                <a:gd name="T34" fmla="*/ 896 w 920"/>
                <a:gd name="T35" fmla="*/ 322 h 523"/>
                <a:gd name="T36" fmla="*/ 869 w 920"/>
                <a:gd name="T37" fmla="*/ 304 h 523"/>
                <a:gd name="T38" fmla="*/ 851 w 920"/>
                <a:gd name="T39" fmla="*/ 249 h 523"/>
                <a:gd name="T40" fmla="*/ 860 w 920"/>
                <a:gd name="T41" fmla="*/ 212 h 523"/>
                <a:gd name="T42" fmla="*/ 906 w 920"/>
                <a:gd name="T43" fmla="*/ 167 h 523"/>
                <a:gd name="T44" fmla="*/ 869 w 920"/>
                <a:gd name="T45" fmla="*/ 103 h 523"/>
                <a:gd name="T46" fmla="*/ 778 w 920"/>
                <a:gd name="T47" fmla="*/ 20 h 523"/>
                <a:gd name="T48" fmla="*/ 714 w 920"/>
                <a:gd name="T49" fmla="*/ 2 h 523"/>
                <a:gd name="T50" fmla="*/ 522 w 920"/>
                <a:gd name="T51" fmla="*/ 20 h 523"/>
                <a:gd name="T52" fmla="*/ 467 w 920"/>
                <a:gd name="T53" fmla="*/ 39 h 523"/>
                <a:gd name="T54" fmla="*/ 439 w 920"/>
                <a:gd name="T55" fmla="*/ 48 h 523"/>
                <a:gd name="T56" fmla="*/ 394 w 920"/>
                <a:gd name="T57" fmla="*/ 94 h 523"/>
                <a:gd name="T58" fmla="*/ 293 w 920"/>
                <a:gd name="T59" fmla="*/ 203 h 523"/>
                <a:gd name="T60" fmla="*/ 220 w 920"/>
                <a:gd name="T61" fmla="*/ 240 h 523"/>
                <a:gd name="T62" fmla="*/ 192 w 920"/>
                <a:gd name="T63" fmla="*/ 231 h 523"/>
                <a:gd name="T64" fmla="*/ 174 w 920"/>
                <a:gd name="T65" fmla="*/ 212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Oval 36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55" name="Oval 37"/>
            <p:cNvSpPr>
              <a:spLocks noChangeArrowheads="1"/>
            </p:cNvSpPr>
            <p:nvPr/>
          </p:nvSpPr>
          <p:spPr bwMode="auto">
            <a:xfrm>
              <a:off x="1248" y="35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56" name="Freeform 38"/>
            <p:cNvSpPr>
              <a:spLocks/>
            </p:cNvSpPr>
            <p:nvPr/>
          </p:nvSpPr>
          <p:spPr bwMode="auto">
            <a:xfrm>
              <a:off x="1368" y="3507"/>
              <a:ext cx="147" cy="189"/>
            </a:xfrm>
            <a:custGeom>
              <a:avLst/>
              <a:gdLst>
                <a:gd name="T0" fmla="*/ 114 w 147"/>
                <a:gd name="T1" fmla="*/ 3 h 189"/>
                <a:gd name="T2" fmla="*/ 48 w 147"/>
                <a:gd name="T3" fmla="*/ 90 h 189"/>
                <a:gd name="T4" fmla="*/ 9 w 147"/>
                <a:gd name="T5" fmla="*/ 144 h 189"/>
                <a:gd name="T6" fmla="*/ 0 w 147"/>
                <a:gd name="T7" fmla="*/ 171 h 189"/>
                <a:gd name="T8" fmla="*/ 51 w 147"/>
                <a:gd name="T9" fmla="*/ 180 h 189"/>
                <a:gd name="T10" fmla="*/ 81 w 147"/>
                <a:gd name="T11" fmla="*/ 120 h 189"/>
                <a:gd name="T12" fmla="*/ 147 w 147"/>
                <a:gd name="T13" fmla="*/ 30 h 189"/>
                <a:gd name="T14" fmla="*/ 126 w 147"/>
                <a:gd name="T15" fmla="*/ 0 h 189"/>
                <a:gd name="T16" fmla="*/ 114 w 147"/>
                <a:gd name="T17" fmla="*/ 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Freeform 39"/>
            <p:cNvSpPr>
              <a:spLocks/>
            </p:cNvSpPr>
            <p:nvPr/>
          </p:nvSpPr>
          <p:spPr bwMode="auto">
            <a:xfrm>
              <a:off x="972" y="3309"/>
              <a:ext cx="268" cy="174"/>
            </a:xfrm>
            <a:custGeom>
              <a:avLst/>
              <a:gdLst>
                <a:gd name="T0" fmla="*/ 261 w 268"/>
                <a:gd name="T1" fmla="*/ 96 h 174"/>
                <a:gd name="T2" fmla="*/ 252 w 268"/>
                <a:gd name="T3" fmla="*/ 21 h 174"/>
                <a:gd name="T4" fmla="*/ 243 w 268"/>
                <a:gd name="T5" fmla="*/ 27 h 174"/>
                <a:gd name="T6" fmla="*/ 237 w 268"/>
                <a:gd name="T7" fmla="*/ 18 h 174"/>
                <a:gd name="T8" fmla="*/ 210 w 268"/>
                <a:gd name="T9" fmla="*/ 3 h 174"/>
                <a:gd name="T10" fmla="*/ 174 w 268"/>
                <a:gd name="T11" fmla="*/ 9 h 174"/>
                <a:gd name="T12" fmla="*/ 147 w 268"/>
                <a:gd name="T13" fmla="*/ 0 h 174"/>
                <a:gd name="T14" fmla="*/ 120 w 268"/>
                <a:gd name="T15" fmla="*/ 24 h 174"/>
                <a:gd name="T16" fmla="*/ 99 w 268"/>
                <a:gd name="T17" fmla="*/ 21 h 174"/>
                <a:gd name="T18" fmla="*/ 81 w 268"/>
                <a:gd name="T19" fmla="*/ 15 h 174"/>
                <a:gd name="T20" fmla="*/ 63 w 268"/>
                <a:gd name="T21" fmla="*/ 51 h 174"/>
                <a:gd name="T22" fmla="*/ 9 w 268"/>
                <a:gd name="T23" fmla="*/ 66 h 174"/>
                <a:gd name="T24" fmla="*/ 0 w 268"/>
                <a:gd name="T25" fmla="*/ 126 h 174"/>
                <a:gd name="T26" fmla="*/ 33 w 268"/>
                <a:gd name="T27" fmla="*/ 174 h 174"/>
                <a:gd name="T28" fmla="*/ 69 w 268"/>
                <a:gd name="T29" fmla="*/ 153 h 174"/>
                <a:gd name="T30" fmla="*/ 177 w 268"/>
                <a:gd name="T31" fmla="*/ 105 h 174"/>
                <a:gd name="T32" fmla="*/ 252 w 268"/>
                <a:gd name="T33" fmla="*/ 96 h 174"/>
                <a:gd name="T34" fmla="*/ 261 w 268"/>
                <a:gd name="T35" fmla="*/ 96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Freeform 40"/>
            <p:cNvSpPr>
              <a:spLocks/>
            </p:cNvSpPr>
            <p:nvPr/>
          </p:nvSpPr>
          <p:spPr bwMode="auto">
            <a:xfrm>
              <a:off x="1149" y="3504"/>
              <a:ext cx="60" cy="258"/>
            </a:xfrm>
            <a:custGeom>
              <a:avLst/>
              <a:gdLst>
                <a:gd name="T0" fmla="*/ 30 w 60"/>
                <a:gd name="T1" fmla="*/ 0 h 258"/>
                <a:gd name="T2" fmla="*/ 3 w 60"/>
                <a:gd name="T3" fmla="*/ 63 h 258"/>
                <a:gd name="T4" fmla="*/ 12 w 60"/>
                <a:gd name="T5" fmla="*/ 186 h 258"/>
                <a:gd name="T6" fmla="*/ 60 w 60"/>
                <a:gd name="T7" fmla="*/ 234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Freeform 41"/>
            <p:cNvSpPr>
              <a:spLocks/>
            </p:cNvSpPr>
            <p:nvPr/>
          </p:nvSpPr>
          <p:spPr bwMode="auto">
            <a:xfrm>
              <a:off x="1421" y="3675"/>
              <a:ext cx="88" cy="88"/>
            </a:xfrm>
            <a:custGeom>
              <a:avLst/>
              <a:gdLst>
                <a:gd name="T0" fmla="*/ 16 w 88"/>
                <a:gd name="T1" fmla="*/ 0 h 88"/>
                <a:gd name="T2" fmla="*/ 79 w 88"/>
                <a:gd name="T3" fmla="*/ 51 h 88"/>
                <a:gd name="T4" fmla="*/ 85 w 88"/>
                <a:gd name="T5" fmla="*/ 69 h 88"/>
                <a:gd name="T6" fmla="*/ 88 w 88"/>
                <a:gd name="T7" fmla="*/ 78 h 88"/>
                <a:gd name="T8" fmla="*/ 79 w 88"/>
                <a:gd name="T9" fmla="*/ 87 h 88"/>
                <a:gd name="T10" fmla="*/ 61 w 88"/>
                <a:gd name="T11" fmla="*/ 81 h 88"/>
                <a:gd name="T12" fmla="*/ 34 w 88"/>
                <a:gd name="T13" fmla="*/ 60 h 88"/>
                <a:gd name="T14" fmla="*/ 4 w 88"/>
                <a:gd name="T15" fmla="*/ 30 h 88"/>
                <a:gd name="T16" fmla="*/ 16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Freeform 42"/>
            <p:cNvSpPr>
              <a:spLocks/>
            </p:cNvSpPr>
            <p:nvPr/>
          </p:nvSpPr>
          <p:spPr bwMode="auto">
            <a:xfrm>
              <a:off x="1089" y="3771"/>
              <a:ext cx="147" cy="207"/>
            </a:xfrm>
            <a:custGeom>
              <a:avLst/>
              <a:gdLst>
                <a:gd name="T0" fmla="*/ 93 w 147"/>
                <a:gd name="T1" fmla="*/ 0 h 207"/>
                <a:gd name="T2" fmla="*/ 69 w 147"/>
                <a:gd name="T3" fmla="*/ 39 h 207"/>
                <a:gd name="T4" fmla="*/ 36 w 147"/>
                <a:gd name="T5" fmla="*/ 75 h 207"/>
                <a:gd name="T6" fmla="*/ 0 w 147"/>
                <a:gd name="T7" fmla="*/ 150 h 207"/>
                <a:gd name="T8" fmla="*/ 48 w 147"/>
                <a:gd name="T9" fmla="*/ 198 h 207"/>
                <a:gd name="T10" fmla="*/ 66 w 147"/>
                <a:gd name="T11" fmla="*/ 201 h 207"/>
                <a:gd name="T12" fmla="*/ 84 w 147"/>
                <a:gd name="T13" fmla="*/ 207 h 207"/>
                <a:gd name="T14" fmla="*/ 111 w 147"/>
                <a:gd name="T15" fmla="*/ 192 h 207"/>
                <a:gd name="T16" fmla="*/ 135 w 147"/>
                <a:gd name="T17" fmla="*/ 135 h 207"/>
                <a:gd name="T18" fmla="*/ 141 w 147"/>
                <a:gd name="T19" fmla="*/ 99 h 207"/>
                <a:gd name="T20" fmla="*/ 144 w 147"/>
                <a:gd name="T21" fmla="*/ 3 h 207"/>
                <a:gd name="T22" fmla="*/ 132 w 147"/>
                <a:gd name="T23" fmla="*/ 21 h 207"/>
                <a:gd name="T24" fmla="*/ 114 w 147"/>
                <a:gd name="T25" fmla="*/ 27 h 207"/>
                <a:gd name="T26" fmla="*/ 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Freeform 43"/>
            <p:cNvSpPr>
              <a:spLocks/>
            </p:cNvSpPr>
            <p:nvPr/>
          </p:nvSpPr>
          <p:spPr bwMode="auto">
            <a:xfrm>
              <a:off x="909" y="3807"/>
              <a:ext cx="140" cy="99"/>
            </a:xfrm>
            <a:custGeom>
              <a:avLst/>
              <a:gdLst>
                <a:gd name="T0" fmla="*/ 33 w 140"/>
                <a:gd name="T1" fmla="*/ 12 h 99"/>
                <a:gd name="T2" fmla="*/ 9 w 140"/>
                <a:gd name="T3" fmla="*/ 30 h 99"/>
                <a:gd name="T4" fmla="*/ 0 w 140"/>
                <a:gd name="T5" fmla="*/ 57 h 99"/>
                <a:gd name="T6" fmla="*/ 33 w 140"/>
                <a:gd name="T7" fmla="*/ 99 h 99"/>
                <a:gd name="T8" fmla="*/ 78 w 140"/>
                <a:gd name="T9" fmla="*/ 75 h 99"/>
                <a:gd name="T10" fmla="*/ 105 w 140"/>
                <a:gd name="T11" fmla="*/ 60 h 99"/>
                <a:gd name="T12" fmla="*/ 126 w 140"/>
                <a:gd name="T13" fmla="*/ 36 h 99"/>
                <a:gd name="T14" fmla="*/ 138 w 140"/>
                <a:gd name="T15" fmla="*/ 9 h 99"/>
                <a:gd name="T16" fmla="*/ 111 w 140"/>
                <a:gd name="T17" fmla="*/ 12 h 99"/>
                <a:gd name="T18" fmla="*/ 102 w 140"/>
                <a:gd name="T19" fmla="*/ 15 h 99"/>
                <a:gd name="T20" fmla="*/ 54 w 140"/>
                <a:gd name="T21" fmla="*/ 0 h 99"/>
                <a:gd name="T22" fmla="*/ 33 w 140"/>
                <a:gd name="T23" fmla="*/ 12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Freeform 44"/>
            <p:cNvSpPr>
              <a:spLocks/>
            </p:cNvSpPr>
            <p:nvPr/>
          </p:nvSpPr>
          <p:spPr bwMode="auto">
            <a:xfrm>
              <a:off x="591" y="3510"/>
              <a:ext cx="240" cy="444"/>
            </a:xfrm>
            <a:custGeom>
              <a:avLst/>
              <a:gdLst>
                <a:gd name="T0" fmla="*/ 201 w 240"/>
                <a:gd name="T1" fmla="*/ 123 h 444"/>
                <a:gd name="T2" fmla="*/ 150 w 240"/>
                <a:gd name="T3" fmla="*/ 81 h 444"/>
                <a:gd name="T4" fmla="*/ 123 w 240"/>
                <a:gd name="T5" fmla="*/ 60 h 444"/>
                <a:gd name="T6" fmla="*/ 90 w 240"/>
                <a:gd name="T7" fmla="*/ 33 h 444"/>
                <a:gd name="T8" fmla="*/ 72 w 240"/>
                <a:gd name="T9" fmla="*/ 21 h 444"/>
                <a:gd name="T10" fmla="*/ 39 w 240"/>
                <a:gd name="T11" fmla="*/ 0 h 444"/>
                <a:gd name="T12" fmla="*/ 3 w 240"/>
                <a:gd name="T13" fmla="*/ 45 h 444"/>
                <a:gd name="T14" fmla="*/ 12 w 240"/>
                <a:gd name="T15" fmla="*/ 108 h 444"/>
                <a:gd name="T16" fmla="*/ 27 w 240"/>
                <a:gd name="T17" fmla="*/ 135 h 444"/>
                <a:gd name="T18" fmla="*/ 51 w 240"/>
                <a:gd name="T19" fmla="*/ 201 h 444"/>
                <a:gd name="T20" fmla="*/ 45 w 240"/>
                <a:gd name="T21" fmla="*/ 249 h 444"/>
                <a:gd name="T22" fmla="*/ 39 w 240"/>
                <a:gd name="T23" fmla="*/ 282 h 444"/>
                <a:gd name="T24" fmla="*/ 27 w 240"/>
                <a:gd name="T25" fmla="*/ 300 h 444"/>
                <a:gd name="T26" fmla="*/ 15 w 240"/>
                <a:gd name="T27" fmla="*/ 333 h 444"/>
                <a:gd name="T28" fmla="*/ 9 w 240"/>
                <a:gd name="T29" fmla="*/ 351 h 444"/>
                <a:gd name="T30" fmla="*/ 12 w 240"/>
                <a:gd name="T31" fmla="*/ 381 h 444"/>
                <a:gd name="T32" fmla="*/ 33 w 240"/>
                <a:gd name="T33" fmla="*/ 444 h 444"/>
                <a:gd name="T34" fmla="*/ 66 w 240"/>
                <a:gd name="T35" fmla="*/ 420 h 444"/>
                <a:gd name="T36" fmla="*/ 123 w 240"/>
                <a:gd name="T37" fmla="*/ 372 h 444"/>
                <a:gd name="T38" fmla="*/ 141 w 240"/>
                <a:gd name="T39" fmla="*/ 360 h 444"/>
                <a:gd name="T40" fmla="*/ 159 w 240"/>
                <a:gd name="T41" fmla="*/ 348 h 444"/>
                <a:gd name="T42" fmla="*/ 237 w 240"/>
                <a:gd name="T43" fmla="*/ 303 h 444"/>
                <a:gd name="T44" fmla="*/ 225 w 240"/>
                <a:gd name="T45" fmla="*/ 306 h 444"/>
                <a:gd name="T46" fmla="*/ 189 w 240"/>
                <a:gd name="T47" fmla="*/ 318 h 444"/>
                <a:gd name="T48" fmla="*/ 102 w 240"/>
                <a:gd name="T49" fmla="*/ 345 h 444"/>
                <a:gd name="T50" fmla="*/ 75 w 240"/>
                <a:gd name="T51" fmla="*/ 342 h 444"/>
                <a:gd name="T52" fmla="*/ 102 w 240"/>
                <a:gd name="T53" fmla="*/ 324 h 444"/>
                <a:gd name="T54" fmla="*/ 156 w 240"/>
                <a:gd name="T55" fmla="*/ 291 h 444"/>
                <a:gd name="T56" fmla="*/ 183 w 240"/>
                <a:gd name="T57" fmla="*/ 279 h 444"/>
                <a:gd name="T58" fmla="*/ 192 w 240"/>
                <a:gd name="T59" fmla="*/ 276 h 444"/>
                <a:gd name="T60" fmla="*/ 147 w 240"/>
                <a:gd name="T61" fmla="*/ 288 h 444"/>
                <a:gd name="T62" fmla="*/ 123 w 240"/>
                <a:gd name="T63" fmla="*/ 294 h 444"/>
                <a:gd name="T64" fmla="*/ 90 w 240"/>
                <a:gd name="T65" fmla="*/ 303 h 444"/>
                <a:gd name="T66" fmla="*/ 96 w 240"/>
                <a:gd name="T67" fmla="*/ 285 h 444"/>
                <a:gd name="T68" fmla="*/ 159 w 240"/>
                <a:gd name="T69" fmla="*/ 258 h 444"/>
                <a:gd name="T70" fmla="*/ 102 w 240"/>
                <a:gd name="T71" fmla="*/ 267 h 444"/>
                <a:gd name="T72" fmla="*/ 81 w 240"/>
                <a:gd name="T73" fmla="*/ 249 h 444"/>
                <a:gd name="T74" fmla="*/ 84 w 240"/>
                <a:gd name="T75" fmla="*/ 240 h 444"/>
                <a:gd name="T76" fmla="*/ 129 w 240"/>
                <a:gd name="T77" fmla="*/ 216 h 444"/>
                <a:gd name="T78" fmla="*/ 147 w 240"/>
                <a:gd name="T79" fmla="*/ 210 h 444"/>
                <a:gd name="T80" fmla="*/ 129 w 240"/>
                <a:gd name="T81" fmla="*/ 216 h 444"/>
                <a:gd name="T82" fmla="*/ 84 w 240"/>
                <a:gd name="T83" fmla="*/ 201 h 444"/>
                <a:gd name="T84" fmla="*/ 90 w 240"/>
                <a:gd name="T85" fmla="*/ 180 h 444"/>
                <a:gd name="T86" fmla="*/ 135 w 240"/>
                <a:gd name="T87" fmla="*/ 195 h 444"/>
                <a:gd name="T88" fmla="*/ 144 w 240"/>
                <a:gd name="T89" fmla="*/ 192 h 444"/>
                <a:gd name="T90" fmla="*/ 135 w 240"/>
                <a:gd name="T91" fmla="*/ 186 h 444"/>
                <a:gd name="T92" fmla="*/ 129 w 240"/>
                <a:gd name="T93" fmla="*/ 177 h 444"/>
                <a:gd name="T94" fmla="*/ 111 w 240"/>
                <a:gd name="T95" fmla="*/ 165 h 444"/>
                <a:gd name="T96" fmla="*/ 102 w 240"/>
                <a:gd name="T97" fmla="*/ 159 h 444"/>
                <a:gd name="T98" fmla="*/ 90 w 240"/>
                <a:gd name="T99" fmla="*/ 141 h 444"/>
                <a:gd name="T100" fmla="*/ 81 w 240"/>
                <a:gd name="T101" fmla="*/ 132 h 444"/>
                <a:gd name="T102" fmla="*/ 69 w 240"/>
                <a:gd name="T103" fmla="*/ 114 h 444"/>
                <a:gd name="T104" fmla="*/ 63 w 240"/>
                <a:gd name="T105" fmla="*/ 105 h 444"/>
                <a:gd name="T106" fmla="*/ 153 w 240"/>
                <a:gd name="T107" fmla="*/ 162 h 444"/>
                <a:gd name="T108" fmla="*/ 162 w 240"/>
                <a:gd name="T109" fmla="*/ 171 h 444"/>
                <a:gd name="T110" fmla="*/ 159 w 240"/>
                <a:gd name="T111" fmla="*/ 162 h 444"/>
                <a:gd name="T112" fmla="*/ 150 w 240"/>
                <a:gd name="T113" fmla="*/ 144 h 444"/>
                <a:gd name="T114" fmla="*/ 96 w 240"/>
                <a:gd name="T115" fmla="*/ 81 h 444"/>
                <a:gd name="T116" fmla="*/ 168 w 240"/>
                <a:gd name="T117" fmla="*/ 102 h 444"/>
                <a:gd name="T118" fmla="*/ 201 w 240"/>
                <a:gd name="T119" fmla="*/ 123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 flipH="1">
            <a:off x="7391400" y="3124200"/>
            <a:ext cx="838200" cy="533400"/>
            <a:chOff x="3600" y="3264"/>
            <a:chExt cx="1344" cy="810"/>
          </a:xfrm>
        </p:grpSpPr>
        <p:sp>
          <p:nvSpPr>
            <p:cNvPr id="21543" name="Freeform 24"/>
            <p:cNvSpPr>
              <a:spLocks/>
            </p:cNvSpPr>
            <p:nvPr/>
          </p:nvSpPr>
          <p:spPr bwMode="auto">
            <a:xfrm>
              <a:off x="3617" y="3373"/>
              <a:ext cx="1327" cy="633"/>
            </a:xfrm>
            <a:custGeom>
              <a:avLst/>
              <a:gdLst>
                <a:gd name="T0" fmla="*/ 362 w 920"/>
                <a:gd name="T1" fmla="*/ 311 h 523"/>
                <a:gd name="T2" fmla="*/ 76 w 920"/>
                <a:gd name="T3" fmla="*/ 177 h 523"/>
                <a:gd name="T4" fmla="*/ 20 w 920"/>
                <a:gd name="T5" fmla="*/ 190 h 523"/>
                <a:gd name="T6" fmla="*/ 95 w 920"/>
                <a:gd name="T7" fmla="*/ 378 h 523"/>
                <a:gd name="T8" fmla="*/ 114 w 920"/>
                <a:gd name="T9" fmla="*/ 552 h 523"/>
                <a:gd name="T10" fmla="*/ 76 w 920"/>
                <a:gd name="T11" fmla="*/ 633 h 523"/>
                <a:gd name="T12" fmla="*/ 95 w 920"/>
                <a:gd name="T13" fmla="*/ 753 h 523"/>
                <a:gd name="T14" fmla="*/ 154 w 920"/>
                <a:gd name="T15" fmla="*/ 740 h 523"/>
                <a:gd name="T16" fmla="*/ 306 w 920"/>
                <a:gd name="T17" fmla="*/ 673 h 523"/>
                <a:gd name="T18" fmla="*/ 532 w 920"/>
                <a:gd name="T19" fmla="*/ 592 h 523"/>
                <a:gd name="T20" fmla="*/ 705 w 920"/>
                <a:gd name="T21" fmla="*/ 673 h 523"/>
                <a:gd name="T22" fmla="*/ 857 w 920"/>
                <a:gd name="T23" fmla="*/ 646 h 523"/>
                <a:gd name="T24" fmla="*/ 974 w 920"/>
                <a:gd name="T25" fmla="*/ 660 h 523"/>
                <a:gd name="T26" fmla="*/ 1304 w 920"/>
                <a:gd name="T27" fmla="*/ 655 h 523"/>
                <a:gd name="T28" fmla="*/ 1542 w 920"/>
                <a:gd name="T29" fmla="*/ 650 h 523"/>
                <a:gd name="T30" fmla="*/ 1751 w 920"/>
                <a:gd name="T31" fmla="*/ 606 h 523"/>
                <a:gd name="T32" fmla="*/ 1885 w 920"/>
                <a:gd name="T33" fmla="*/ 513 h 523"/>
                <a:gd name="T34" fmla="*/ 1864 w 920"/>
                <a:gd name="T35" fmla="*/ 472 h 523"/>
                <a:gd name="T36" fmla="*/ 1807 w 920"/>
                <a:gd name="T37" fmla="*/ 445 h 523"/>
                <a:gd name="T38" fmla="*/ 1770 w 920"/>
                <a:gd name="T39" fmla="*/ 364 h 523"/>
                <a:gd name="T40" fmla="*/ 1789 w 920"/>
                <a:gd name="T41" fmla="*/ 311 h 523"/>
                <a:gd name="T42" fmla="*/ 1885 w 920"/>
                <a:gd name="T43" fmla="*/ 244 h 523"/>
                <a:gd name="T44" fmla="*/ 1807 w 920"/>
                <a:gd name="T45" fmla="*/ 151 h 523"/>
                <a:gd name="T46" fmla="*/ 1618 w 920"/>
                <a:gd name="T47" fmla="*/ 29 h 523"/>
                <a:gd name="T48" fmla="*/ 1486 w 920"/>
                <a:gd name="T49" fmla="*/ 2 h 523"/>
                <a:gd name="T50" fmla="*/ 1086 w 920"/>
                <a:gd name="T51" fmla="*/ 29 h 523"/>
                <a:gd name="T52" fmla="*/ 972 w 920"/>
                <a:gd name="T53" fmla="*/ 57 h 523"/>
                <a:gd name="T54" fmla="*/ 913 w 920"/>
                <a:gd name="T55" fmla="*/ 70 h 523"/>
                <a:gd name="T56" fmla="*/ 819 w 920"/>
                <a:gd name="T57" fmla="*/ 138 h 523"/>
                <a:gd name="T58" fmla="*/ 610 w 920"/>
                <a:gd name="T59" fmla="*/ 298 h 523"/>
                <a:gd name="T60" fmla="*/ 457 w 920"/>
                <a:gd name="T61" fmla="*/ 351 h 523"/>
                <a:gd name="T62" fmla="*/ 400 w 920"/>
                <a:gd name="T63" fmla="*/ 339 h 523"/>
                <a:gd name="T64" fmla="*/ 362 w 920"/>
                <a:gd name="T65" fmla="*/ 311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rgbClr val="762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Oval 25"/>
            <p:cNvSpPr>
              <a:spLocks noChangeArrowheads="1"/>
            </p:cNvSpPr>
            <p:nvPr/>
          </p:nvSpPr>
          <p:spPr bwMode="auto">
            <a:xfrm>
              <a:off x="4478" y="3442"/>
              <a:ext cx="208" cy="1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45" name="Oval 26"/>
            <p:cNvSpPr>
              <a:spLocks noChangeArrowheads="1"/>
            </p:cNvSpPr>
            <p:nvPr/>
          </p:nvSpPr>
          <p:spPr bwMode="auto">
            <a:xfrm>
              <a:off x="4547" y="3500"/>
              <a:ext cx="70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46" name="Freeform 27"/>
            <p:cNvSpPr>
              <a:spLocks/>
            </p:cNvSpPr>
            <p:nvPr/>
          </p:nvSpPr>
          <p:spPr bwMode="auto">
            <a:xfrm>
              <a:off x="4720" y="3504"/>
              <a:ext cx="212" cy="229"/>
            </a:xfrm>
            <a:custGeom>
              <a:avLst/>
              <a:gdLst>
                <a:gd name="T0" fmla="*/ 237 w 147"/>
                <a:gd name="T1" fmla="*/ 5 h 189"/>
                <a:gd name="T2" fmla="*/ 100 w 147"/>
                <a:gd name="T3" fmla="*/ 132 h 189"/>
                <a:gd name="T4" fmla="*/ 19 w 147"/>
                <a:gd name="T5" fmla="*/ 211 h 189"/>
                <a:gd name="T6" fmla="*/ 0 w 147"/>
                <a:gd name="T7" fmla="*/ 251 h 189"/>
                <a:gd name="T8" fmla="*/ 107 w 147"/>
                <a:gd name="T9" fmla="*/ 264 h 189"/>
                <a:gd name="T10" fmla="*/ 169 w 147"/>
                <a:gd name="T11" fmla="*/ 176 h 189"/>
                <a:gd name="T12" fmla="*/ 306 w 147"/>
                <a:gd name="T13" fmla="*/ 44 h 189"/>
                <a:gd name="T14" fmla="*/ 262 w 147"/>
                <a:gd name="T15" fmla="*/ 0 h 189"/>
                <a:gd name="T16" fmla="*/ 237 w 147"/>
                <a:gd name="T17" fmla="*/ 5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28"/>
            <p:cNvSpPr>
              <a:spLocks/>
            </p:cNvSpPr>
            <p:nvPr/>
          </p:nvSpPr>
          <p:spPr bwMode="auto">
            <a:xfrm>
              <a:off x="4149" y="3264"/>
              <a:ext cx="387" cy="211"/>
            </a:xfrm>
            <a:custGeom>
              <a:avLst/>
              <a:gdLst>
                <a:gd name="T0" fmla="*/ 544 w 268"/>
                <a:gd name="T1" fmla="*/ 141 h 174"/>
                <a:gd name="T2" fmla="*/ 526 w 268"/>
                <a:gd name="T3" fmla="*/ 30 h 174"/>
                <a:gd name="T4" fmla="*/ 507 w 268"/>
                <a:gd name="T5" fmla="*/ 40 h 174"/>
                <a:gd name="T6" fmla="*/ 494 w 268"/>
                <a:gd name="T7" fmla="*/ 27 h 174"/>
                <a:gd name="T8" fmla="*/ 438 w 268"/>
                <a:gd name="T9" fmla="*/ 5 h 174"/>
                <a:gd name="T10" fmla="*/ 362 w 268"/>
                <a:gd name="T11" fmla="*/ 13 h 174"/>
                <a:gd name="T12" fmla="*/ 306 w 268"/>
                <a:gd name="T13" fmla="*/ 0 h 174"/>
                <a:gd name="T14" fmla="*/ 250 w 268"/>
                <a:gd name="T15" fmla="*/ 35 h 174"/>
                <a:gd name="T16" fmla="*/ 206 w 268"/>
                <a:gd name="T17" fmla="*/ 30 h 174"/>
                <a:gd name="T18" fmla="*/ 169 w 268"/>
                <a:gd name="T19" fmla="*/ 22 h 174"/>
                <a:gd name="T20" fmla="*/ 131 w 268"/>
                <a:gd name="T21" fmla="*/ 75 h 174"/>
                <a:gd name="T22" fmla="*/ 19 w 268"/>
                <a:gd name="T23" fmla="*/ 97 h 174"/>
                <a:gd name="T24" fmla="*/ 0 w 268"/>
                <a:gd name="T25" fmla="*/ 186 h 174"/>
                <a:gd name="T26" fmla="*/ 69 w 268"/>
                <a:gd name="T27" fmla="*/ 256 h 174"/>
                <a:gd name="T28" fmla="*/ 144 w 268"/>
                <a:gd name="T29" fmla="*/ 226 h 174"/>
                <a:gd name="T30" fmla="*/ 370 w 268"/>
                <a:gd name="T31" fmla="*/ 154 h 174"/>
                <a:gd name="T32" fmla="*/ 526 w 268"/>
                <a:gd name="T33" fmla="*/ 141 h 174"/>
                <a:gd name="T34" fmla="*/ 544 w 268"/>
                <a:gd name="T35" fmla="*/ 141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29"/>
            <p:cNvSpPr>
              <a:spLocks/>
            </p:cNvSpPr>
            <p:nvPr/>
          </p:nvSpPr>
          <p:spPr bwMode="auto">
            <a:xfrm>
              <a:off x="4405" y="3500"/>
              <a:ext cx="86" cy="312"/>
            </a:xfrm>
            <a:custGeom>
              <a:avLst/>
              <a:gdLst>
                <a:gd name="T0" fmla="*/ 62 w 60"/>
                <a:gd name="T1" fmla="*/ 0 h 258"/>
                <a:gd name="T2" fmla="*/ 6 w 60"/>
                <a:gd name="T3" fmla="*/ 92 h 258"/>
                <a:gd name="T4" fmla="*/ 24 w 60"/>
                <a:gd name="T5" fmla="*/ 272 h 258"/>
                <a:gd name="T6" fmla="*/ 123 w 60"/>
                <a:gd name="T7" fmla="*/ 342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Freeform 30"/>
            <p:cNvSpPr>
              <a:spLocks/>
            </p:cNvSpPr>
            <p:nvPr/>
          </p:nvSpPr>
          <p:spPr bwMode="auto">
            <a:xfrm>
              <a:off x="4797" y="3707"/>
              <a:ext cx="127" cy="107"/>
            </a:xfrm>
            <a:custGeom>
              <a:avLst/>
              <a:gdLst>
                <a:gd name="T0" fmla="*/ 33 w 88"/>
                <a:gd name="T1" fmla="*/ 0 h 88"/>
                <a:gd name="T2" fmla="*/ 165 w 88"/>
                <a:gd name="T3" fmla="*/ 75 h 88"/>
                <a:gd name="T4" fmla="*/ 178 w 88"/>
                <a:gd name="T5" fmla="*/ 102 h 88"/>
                <a:gd name="T6" fmla="*/ 183 w 88"/>
                <a:gd name="T7" fmla="*/ 116 h 88"/>
                <a:gd name="T8" fmla="*/ 165 w 88"/>
                <a:gd name="T9" fmla="*/ 129 h 88"/>
                <a:gd name="T10" fmla="*/ 127 w 88"/>
                <a:gd name="T11" fmla="*/ 119 h 88"/>
                <a:gd name="T12" fmla="*/ 71 w 88"/>
                <a:gd name="T13" fmla="*/ 89 h 88"/>
                <a:gd name="T14" fmla="*/ 9 w 88"/>
                <a:gd name="T15" fmla="*/ 44 h 88"/>
                <a:gd name="T16" fmla="*/ 33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Freeform 31"/>
            <p:cNvSpPr>
              <a:spLocks/>
            </p:cNvSpPr>
            <p:nvPr/>
          </p:nvSpPr>
          <p:spPr bwMode="auto">
            <a:xfrm>
              <a:off x="4318" y="3823"/>
              <a:ext cx="212" cy="251"/>
            </a:xfrm>
            <a:custGeom>
              <a:avLst/>
              <a:gdLst>
                <a:gd name="T0" fmla="*/ 193 w 147"/>
                <a:gd name="T1" fmla="*/ 0 h 207"/>
                <a:gd name="T2" fmla="*/ 144 w 147"/>
                <a:gd name="T3" fmla="*/ 57 h 207"/>
                <a:gd name="T4" fmla="*/ 75 w 147"/>
                <a:gd name="T5" fmla="*/ 110 h 207"/>
                <a:gd name="T6" fmla="*/ 0 w 147"/>
                <a:gd name="T7" fmla="*/ 221 h 207"/>
                <a:gd name="T8" fmla="*/ 100 w 147"/>
                <a:gd name="T9" fmla="*/ 291 h 207"/>
                <a:gd name="T10" fmla="*/ 137 w 147"/>
                <a:gd name="T11" fmla="*/ 296 h 207"/>
                <a:gd name="T12" fmla="*/ 175 w 147"/>
                <a:gd name="T13" fmla="*/ 304 h 207"/>
                <a:gd name="T14" fmla="*/ 231 w 147"/>
                <a:gd name="T15" fmla="*/ 283 h 207"/>
                <a:gd name="T16" fmla="*/ 281 w 147"/>
                <a:gd name="T17" fmla="*/ 199 h 207"/>
                <a:gd name="T18" fmla="*/ 293 w 147"/>
                <a:gd name="T19" fmla="*/ 146 h 207"/>
                <a:gd name="T20" fmla="*/ 300 w 147"/>
                <a:gd name="T21" fmla="*/ 5 h 207"/>
                <a:gd name="T22" fmla="*/ 274 w 147"/>
                <a:gd name="T23" fmla="*/ 30 h 207"/>
                <a:gd name="T24" fmla="*/ 237 w 147"/>
                <a:gd name="T25" fmla="*/ 40 h 207"/>
                <a:gd name="T26" fmla="*/ 1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Freeform 32"/>
            <p:cNvSpPr>
              <a:spLocks/>
            </p:cNvSpPr>
            <p:nvPr/>
          </p:nvSpPr>
          <p:spPr bwMode="auto">
            <a:xfrm>
              <a:off x="4059" y="3867"/>
              <a:ext cx="201" cy="120"/>
            </a:xfrm>
            <a:custGeom>
              <a:avLst/>
              <a:gdLst>
                <a:gd name="T0" fmla="*/ 67 w 140"/>
                <a:gd name="T1" fmla="*/ 18 h 99"/>
                <a:gd name="T2" fmla="*/ 19 w 140"/>
                <a:gd name="T3" fmla="*/ 44 h 99"/>
                <a:gd name="T4" fmla="*/ 0 w 140"/>
                <a:gd name="T5" fmla="*/ 84 h 99"/>
                <a:gd name="T6" fmla="*/ 67 w 140"/>
                <a:gd name="T7" fmla="*/ 145 h 99"/>
                <a:gd name="T8" fmla="*/ 161 w 140"/>
                <a:gd name="T9" fmla="*/ 110 h 99"/>
                <a:gd name="T10" fmla="*/ 217 w 140"/>
                <a:gd name="T11" fmla="*/ 88 h 99"/>
                <a:gd name="T12" fmla="*/ 260 w 140"/>
                <a:gd name="T13" fmla="*/ 53 h 99"/>
                <a:gd name="T14" fmla="*/ 284 w 140"/>
                <a:gd name="T15" fmla="*/ 13 h 99"/>
                <a:gd name="T16" fmla="*/ 228 w 140"/>
                <a:gd name="T17" fmla="*/ 18 h 99"/>
                <a:gd name="T18" fmla="*/ 210 w 140"/>
                <a:gd name="T19" fmla="*/ 22 h 99"/>
                <a:gd name="T20" fmla="*/ 112 w 140"/>
                <a:gd name="T21" fmla="*/ 0 h 99"/>
                <a:gd name="T22" fmla="*/ 67 w 140"/>
                <a:gd name="T23" fmla="*/ 18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Freeform 33"/>
            <p:cNvSpPr>
              <a:spLocks/>
            </p:cNvSpPr>
            <p:nvPr/>
          </p:nvSpPr>
          <p:spPr bwMode="auto">
            <a:xfrm>
              <a:off x="3600" y="3507"/>
              <a:ext cx="346" cy="538"/>
            </a:xfrm>
            <a:custGeom>
              <a:avLst/>
              <a:gdLst>
                <a:gd name="T0" fmla="*/ 418 w 240"/>
                <a:gd name="T1" fmla="*/ 181 h 444"/>
                <a:gd name="T2" fmla="*/ 311 w 240"/>
                <a:gd name="T3" fmla="*/ 119 h 444"/>
                <a:gd name="T4" fmla="*/ 255 w 240"/>
                <a:gd name="T5" fmla="*/ 88 h 444"/>
                <a:gd name="T6" fmla="*/ 187 w 240"/>
                <a:gd name="T7" fmla="*/ 48 h 444"/>
                <a:gd name="T8" fmla="*/ 150 w 240"/>
                <a:gd name="T9" fmla="*/ 30 h 444"/>
                <a:gd name="T10" fmla="*/ 81 w 240"/>
                <a:gd name="T11" fmla="*/ 0 h 444"/>
                <a:gd name="T12" fmla="*/ 6 w 240"/>
                <a:gd name="T13" fmla="*/ 67 h 444"/>
                <a:gd name="T14" fmla="*/ 25 w 240"/>
                <a:gd name="T15" fmla="*/ 159 h 444"/>
                <a:gd name="T16" fmla="*/ 56 w 240"/>
                <a:gd name="T17" fmla="*/ 199 h 444"/>
                <a:gd name="T18" fmla="*/ 107 w 240"/>
                <a:gd name="T19" fmla="*/ 296 h 444"/>
                <a:gd name="T20" fmla="*/ 94 w 240"/>
                <a:gd name="T21" fmla="*/ 366 h 444"/>
                <a:gd name="T22" fmla="*/ 81 w 240"/>
                <a:gd name="T23" fmla="*/ 414 h 444"/>
                <a:gd name="T24" fmla="*/ 56 w 240"/>
                <a:gd name="T25" fmla="*/ 441 h 444"/>
                <a:gd name="T26" fmla="*/ 32 w 240"/>
                <a:gd name="T27" fmla="*/ 490 h 444"/>
                <a:gd name="T28" fmla="*/ 19 w 240"/>
                <a:gd name="T29" fmla="*/ 515 h 444"/>
                <a:gd name="T30" fmla="*/ 25 w 240"/>
                <a:gd name="T31" fmla="*/ 560 h 444"/>
                <a:gd name="T32" fmla="*/ 69 w 240"/>
                <a:gd name="T33" fmla="*/ 652 h 444"/>
                <a:gd name="T34" fmla="*/ 137 w 240"/>
                <a:gd name="T35" fmla="*/ 617 h 444"/>
                <a:gd name="T36" fmla="*/ 255 w 240"/>
                <a:gd name="T37" fmla="*/ 546 h 444"/>
                <a:gd name="T38" fmla="*/ 293 w 240"/>
                <a:gd name="T39" fmla="*/ 528 h 444"/>
                <a:gd name="T40" fmla="*/ 330 w 240"/>
                <a:gd name="T41" fmla="*/ 511 h 444"/>
                <a:gd name="T42" fmla="*/ 493 w 240"/>
                <a:gd name="T43" fmla="*/ 445 h 444"/>
                <a:gd name="T44" fmla="*/ 467 w 240"/>
                <a:gd name="T45" fmla="*/ 450 h 444"/>
                <a:gd name="T46" fmla="*/ 392 w 240"/>
                <a:gd name="T47" fmla="*/ 467 h 444"/>
                <a:gd name="T48" fmla="*/ 212 w 240"/>
                <a:gd name="T49" fmla="*/ 506 h 444"/>
                <a:gd name="T50" fmla="*/ 156 w 240"/>
                <a:gd name="T51" fmla="*/ 502 h 444"/>
                <a:gd name="T52" fmla="*/ 212 w 240"/>
                <a:gd name="T53" fmla="*/ 476 h 444"/>
                <a:gd name="T54" fmla="*/ 324 w 240"/>
                <a:gd name="T55" fmla="*/ 428 h 444"/>
                <a:gd name="T56" fmla="*/ 381 w 240"/>
                <a:gd name="T57" fmla="*/ 410 h 444"/>
                <a:gd name="T58" fmla="*/ 399 w 240"/>
                <a:gd name="T59" fmla="*/ 405 h 444"/>
                <a:gd name="T60" fmla="*/ 306 w 240"/>
                <a:gd name="T61" fmla="*/ 423 h 444"/>
                <a:gd name="T62" fmla="*/ 255 w 240"/>
                <a:gd name="T63" fmla="*/ 431 h 444"/>
                <a:gd name="T64" fmla="*/ 187 w 240"/>
                <a:gd name="T65" fmla="*/ 445 h 444"/>
                <a:gd name="T66" fmla="*/ 199 w 240"/>
                <a:gd name="T67" fmla="*/ 418 h 444"/>
                <a:gd name="T68" fmla="*/ 330 w 240"/>
                <a:gd name="T69" fmla="*/ 379 h 444"/>
                <a:gd name="T70" fmla="*/ 212 w 240"/>
                <a:gd name="T71" fmla="*/ 393 h 444"/>
                <a:gd name="T72" fmla="*/ 169 w 240"/>
                <a:gd name="T73" fmla="*/ 366 h 444"/>
                <a:gd name="T74" fmla="*/ 174 w 240"/>
                <a:gd name="T75" fmla="*/ 353 h 444"/>
                <a:gd name="T76" fmla="*/ 268 w 240"/>
                <a:gd name="T77" fmla="*/ 317 h 444"/>
                <a:gd name="T78" fmla="*/ 306 w 240"/>
                <a:gd name="T79" fmla="*/ 308 h 444"/>
                <a:gd name="T80" fmla="*/ 268 w 240"/>
                <a:gd name="T81" fmla="*/ 317 h 444"/>
                <a:gd name="T82" fmla="*/ 174 w 240"/>
                <a:gd name="T83" fmla="*/ 296 h 444"/>
                <a:gd name="T84" fmla="*/ 187 w 240"/>
                <a:gd name="T85" fmla="*/ 264 h 444"/>
                <a:gd name="T86" fmla="*/ 281 w 240"/>
                <a:gd name="T87" fmla="*/ 286 h 444"/>
                <a:gd name="T88" fmla="*/ 300 w 240"/>
                <a:gd name="T89" fmla="*/ 282 h 444"/>
                <a:gd name="T90" fmla="*/ 281 w 240"/>
                <a:gd name="T91" fmla="*/ 273 h 444"/>
                <a:gd name="T92" fmla="*/ 268 w 240"/>
                <a:gd name="T93" fmla="*/ 259 h 444"/>
                <a:gd name="T94" fmla="*/ 231 w 240"/>
                <a:gd name="T95" fmla="*/ 242 h 444"/>
                <a:gd name="T96" fmla="*/ 212 w 240"/>
                <a:gd name="T97" fmla="*/ 234 h 444"/>
                <a:gd name="T98" fmla="*/ 187 w 240"/>
                <a:gd name="T99" fmla="*/ 207 h 444"/>
                <a:gd name="T100" fmla="*/ 169 w 240"/>
                <a:gd name="T101" fmla="*/ 194 h 444"/>
                <a:gd name="T102" fmla="*/ 143 w 240"/>
                <a:gd name="T103" fmla="*/ 167 h 444"/>
                <a:gd name="T104" fmla="*/ 131 w 240"/>
                <a:gd name="T105" fmla="*/ 154 h 444"/>
                <a:gd name="T106" fmla="*/ 319 w 240"/>
                <a:gd name="T107" fmla="*/ 237 h 444"/>
                <a:gd name="T108" fmla="*/ 337 w 240"/>
                <a:gd name="T109" fmla="*/ 251 h 444"/>
                <a:gd name="T110" fmla="*/ 330 w 240"/>
                <a:gd name="T111" fmla="*/ 237 h 444"/>
                <a:gd name="T112" fmla="*/ 311 w 240"/>
                <a:gd name="T113" fmla="*/ 211 h 444"/>
                <a:gd name="T114" fmla="*/ 199 w 240"/>
                <a:gd name="T115" fmla="*/ 119 h 444"/>
                <a:gd name="T116" fmla="*/ 349 w 240"/>
                <a:gd name="T117" fmla="*/ 150 h 444"/>
                <a:gd name="T118" fmla="*/ 418 w 240"/>
                <a:gd name="T119" fmla="*/ 181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 flipH="1">
            <a:off x="6781800" y="5638800"/>
            <a:ext cx="1981200" cy="1209675"/>
            <a:chOff x="3600" y="3264"/>
            <a:chExt cx="1344" cy="810"/>
          </a:xfrm>
        </p:grpSpPr>
        <p:sp>
          <p:nvSpPr>
            <p:cNvPr id="21533" name="Freeform 46"/>
            <p:cNvSpPr>
              <a:spLocks/>
            </p:cNvSpPr>
            <p:nvPr/>
          </p:nvSpPr>
          <p:spPr bwMode="auto">
            <a:xfrm>
              <a:off x="3617" y="3373"/>
              <a:ext cx="1327" cy="633"/>
            </a:xfrm>
            <a:custGeom>
              <a:avLst/>
              <a:gdLst>
                <a:gd name="T0" fmla="*/ 362 w 920"/>
                <a:gd name="T1" fmla="*/ 311 h 523"/>
                <a:gd name="T2" fmla="*/ 76 w 920"/>
                <a:gd name="T3" fmla="*/ 177 h 523"/>
                <a:gd name="T4" fmla="*/ 20 w 920"/>
                <a:gd name="T5" fmla="*/ 190 h 523"/>
                <a:gd name="T6" fmla="*/ 95 w 920"/>
                <a:gd name="T7" fmla="*/ 378 h 523"/>
                <a:gd name="T8" fmla="*/ 114 w 920"/>
                <a:gd name="T9" fmla="*/ 552 h 523"/>
                <a:gd name="T10" fmla="*/ 76 w 920"/>
                <a:gd name="T11" fmla="*/ 633 h 523"/>
                <a:gd name="T12" fmla="*/ 95 w 920"/>
                <a:gd name="T13" fmla="*/ 753 h 523"/>
                <a:gd name="T14" fmla="*/ 154 w 920"/>
                <a:gd name="T15" fmla="*/ 740 h 523"/>
                <a:gd name="T16" fmla="*/ 306 w 920"/>
                <a:gd name="T17" fmla="*/ 673 h 523"/>
                <a:gd name="T18" fmla="*/ 532 w 920"/>
                <a:gd name="T19" fmla="*/ 592 h 523"/>
                <a:gd name="T20" fmla="*/ 705 w 920"/>
                <a:gd name="T21" fmla="*/ 673 h 523"/>
                <a:gd name="T22" fmla="*/ 857 w 920"/>
                <a:gd name="T23" fmla="*/ 646 h 523"/>
                <a:gd name="T24" fmla="*/ 974 w 920"/>
                <a:gd name="T25" fmla="*/ 660 h 523"/>
                <a:gd name="T26" fmla="*/ 1304 w 920"/>
                <a:gd name="T27" fmla="*/ 655 h 523"/>
                <a:gd name="T28" fmla="*/ 1542 w 920"/>
                <a:gd name="T29" fmla="*/ 650 h 523"/>
                <a:gd name="T30" fmla="*/ 1751 w 920"/>
                <a:gd name="T31" fmla="*/ 606 h 523"/>
                <a:gd name="T32" fmla="*/ 1885 w 920"/>
                <a:gd name="T33" fmla="*/ 513 h 523"/>
                <a:gd name="T34" fmla="*/ 1864 w 920"/>
                <a:gd name="T35" fmla="*/ 472 h 523"/>
                <a:gd name="T36" fmla="*/ 1807 w 920"/>
                <a:gd name="T37" fmla="*/ 445 h 523"/>
                <a:gd name="T38" fmla="*/ 1770 w 920"/>
                <a:gd name="T39" fmla="*/ 364 h 523"/>
                <a:gd name="T40" fmla="*/ 1789 w 920"/>
                <a:gd name="T41" fmla="*/ 311 h 523"/>
                <a:gd name="T42" fmla="*/ 1885 w 920"/>
                <a:gd name="T43" fmla="*/ 244 h 523"/>
                <a:gd name="T44" fmla="*/ 1807 w 920"/>
                <a:gd name="T45" fmla="*/ 151 h 523"/>
                <a:gd name="T46" fmla="*/ 1618 w 920"/>
                <a:gd name="T47" fmla="*/ 29 h 523"/>
                <a:gd name="T48" fmla="*/ 1486 w 920"/>
                <a:gd name="T49" fmla="*/ 2 h 523"/>
                <a:gd name="T50" fmla="*/ 1086 w 920"/>
                <a:gd name="T51" fmla="*/ 29 h 523"/>
                <a:gd name="T52" fmla="*/ 972 w 920"/>
                <a:gd name="T53" fmla="*/ 57 h 523"/>
                <a:gd name="T54" fmla="*/ 913 w 920"/>
                <a:gd name="T55" fmla="*/ 70 h 523"/>
                <a:gd name="T56" fmla="*/ 819 w 920"/>
                <a:gd name="T57" fmla="*/ 138 h 523"/>
                <a:gd name="T58" fmla="*/ 610 w 920"/>
                <a:gd name="T59" fmla="*/ 298 h 523"/>
                <a:gd name="T60" fmla="*/ 457 w 920"/>
                <a:gd name="T61" fmla="*/ 351 h 523"/>
                <a:gd name="T62" fmla="*/ 400 w 920"/>
                <a:gd name="T63" fmla="*/ 339 h 523"/>
                <a:gd name="T64" fmla="*/ 362 w 920"/>
                <a:gd name="T65" fmla="*/ 311 h 5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0"/>
                <a:gd name="T100" fmla="*/ 0 h 523"/>
                <a:gd name="T101" fmla="*/ 920 w 920"/>
                <a:gd name="T102" fmla="*/ 523 h 5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0" h="523">
                  <a:moveTo>
                    <a:pt x="174" y="212"/>
                  </a:moveTo>
                  <a:cubicBezTo>
                    <a:pt x="127" y="179"/>
                    <a:pt x="84" y="152"/>
                    <a:pt x="37" y="121"/>
                  </a:cubicBezTo>
                  <a:cubicBezTo>
                    <a:pt x="28" y="124"/>
                    <a:pt x="12" y="121"/>
                    <a:pt x="10" y="130"/>
                  </a:cubicBezTo>
                  <a:cubicBezTo>
                    <a:pt x="0" y="174"/>
                    <a:pt x="23" y="223"/>
                    <a:pt x="46" y="258"/>
                  </a:cubicBezTo>
                  <a:cubicBezTo>
                    <a:pt x="67" y="322"/>
                    <a:pt x="71" y="307"/>
                    <a:pt x="55" y="377"/>
                  </a:cubicBezTo>
                  <a:cubicBezTo>
                    <a:pt x="51" y="396"/>
                    <a:pt x="37" y="432"/>
                    <a:pt x="37" y="432"/>
                  </a:cubicBezTo>
                  <a:cubicBezTo>
                    <a:pt x="40" y="459"/>
                    <a:pt x="34" y="489"/>
                    <a:pt x="46" y="514"/>
                  </a:cubicBezTo>
                  <a:cubicBezTo>
                    <a:pt x="50" y="523"/>
                    <a:pt x="65" y="509"/>
                    <a:pt x="74" y="505"/>
                  </a:cubicBezTo>
                  <a:cubicBezTo>
                    <a:pt x="105" y="490"/>
                    <a:pt x="114" y="470"/>
                    <a:pt x="147" y="459"/>
                  </a:cubicBezTo>
                  <a:cubicBezTo>
                    <a:pt x="192" y="430"/>
                    <a:pt x="209" y="421"/>
                    <a:pt x="256" y="404"/>
                  </a:cubicBezTo>
                  <a:cubicBezTo>
                    <a:pt x="320" y="418"/>
                    <a:pt x="297" y="420"/>
                    <a:pt x="339" y="459"/>
                  </a:cubicBezTo>
                  <a:cubicBezTo>
                    <a:pt x="355" y="456"/>
                    <a:pt x="394" y="450"/>
                    <a:pt x="412" y="441"/>
                  </a:cubicBezTo>
                  <a:cubicBezTo>
                    <a:pt x="439" y="428"/>
                    <a:pt x="437" y="453"/>
                    <a:pt x="468" y="450"/>
                  </a:cubicBezTo>
                  <a:cubicBezTo>
                    <a:pt x="519" y="445"/>
                    <a:pt x="575" y="450"/>
                    <a:pt x="627" y="447"/>
                  </a:cubicBezTo>
                  <a:cubicBezTo>
                    <a:pt x="678" y="438"/>
                    <a:pt x="681" y="441"/>
                    <a:pt x="741" y="444"/>
                  </a:cubicBezTo>
                  <a:cubicBezTo>
                    <a:pt x="791" y="438"/>
                    <a:pt x="795" y="429"/>
                    <a:pt x="842" y="414"/>
                  </a:cubicBezTo>
                  <a:cubicBezTo>
                    <a:pt x="865" y="389"/>
                    <a:pt x="877" y="369"/>
                    <a:pt x="906" y="350"/>
                  </a:cubicBezTo>
                  <a:cubicBezTo>
                    <a:pt x="903" y="341"/>
                    <a:pt x="902" y="330"/>
                    <a:pt x="896" y="322"/>
                  </a:cubicBezTo>
                  <a:cubicBezTo>
                    <a:pt x="889" y="314"/>
                    <a:pt x="875" y="313"/>
                    <a:pt x="869" y="304"/>
                  </a:cubicBezTo>
                  <a:cubicBezTo>
                    <a:pt x="859" y="288"/>
                    <a:pt x="851" y="249"/>
                    <a:pt x="851" y="249"/>
                  </a:cubicBezTo>
                  <a:cubicBezTo>
                    <a:pt x="854" y="237"/>
                    <a:pt x="853" y="223"/>
                    <a:pt x="860" y="212"/>
                  </a:cubicBezTo>
                  <a:cubicBezTo>
                    <a:pt x="872" y="194"/>
                    <a:pt x="906" y="167"/>
                    <a:pt x="906" y="167"/>
                  </a:cubicBezTo>
                  <a:cubicBezTo>
                    <a:pt x="920" y="122"/>
                    <a:pt x="912" y="117"/>
                    <a:pt x="869" y="103"/>
                  </a:cubicBezTo>
                  <a:cubicBezTo>
                    <a:pt x="846" y="79"/>
                    <a:pt x="804" y="38"/>
                    <a:pt x="778" y="20"/>
                  </a:cubicBezTo>
                  <a:cubicBezTo>
                    <a:pt x="771" y="15"/>
                    <a:pt x="718" y="3"/>
                    <a:pt x="714" y="2"/>
                  </a:cubicBezTo>
                  <a:cubicBezTo>
                    <a:pt x="630" y="7"/>
                    <a:pt x="589" y="0"/>
                    <a:pt x="522" y="20"/>
                  </a:cubicBezTo>
                  <a:cubicBezTo>
                    <a:pt x="503" y="26"/>
                    <a:pt x="485" y="33"/>
                    <a:pt x="467" y="39"/>
                  </a:cubicBezTo>
                  <a:cubicBezTo>
                    <a:pt x="458" y="42"/>
                    <a:pt x="439" y="48"/>
                    <a:pt x="439" y="48"/>
                  </a:cubicBezTo>
                  <a:cubicBezTo>
                    <a:pt x="382" y="86"/>
                    <a:pt x="439" y="43"/>
                    <a:pt x="394" y="94"/>
                  </a:cubicBezTo>
                  <a:cubicBezTo>
                    <a:pt x="360" y="133"/>
                    <a:pt x="324" y="163"/>
                    <a:pt x="293" y="203"/>
                  </a:cubicBezTo>
                  <a:cubicBezTo>
                    <a:pt x="276" y="224"/>
                    <a:pt x="220" y="240"/>
                    <a:pt x="220" y="240"/>
                  </a:cubicBezTo>
                  <a:cubicBezTo>
                    <a:pt x="211" y="237"/>
                    <a:pt x="200" y="236"/>
                    <a:pt x="192" y="231"/>
                  </a:cubicBezTo>
                  <a:cubicBezTo>
                    <a:pt x="185" y="226"/>
                    <a:pt x="174" y="212"/>
                    <a:pt x="174" y="212"/>
                  </a:cubicBezTo>
                  <a:close/>
                </a:path>
              </a:pathLst>
            </a:custGeom>
            <a:gradFill rotWithShape="1">
              <a:gsLst>
                <a:gs pos="0">
                  <a:srgbClr val="762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Oval 47"/>
            <p:cNvSpPr>
              <a:spLocks noChangeArrowheads="1"/>
            </p:cNvSpPr>
            <p:nvPr/>
          </p:nvSpPr>
          <p:spPr bwMode="auto">
            <a:xfrm>
              <a:off x="4478" y="3442"/>
              <a:ext cx="208" cy="1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35" name="Oval 48"/>
            <p:cNvSpPr>
              <a:spLocks noChangeArrowheads="1"/>
            </p:cNvSpPr>
            <p:nvPr/>
          </p:nvSpPr>
          <p:spPr bwMode="auto">
            <a:xfrm>
              <a:off x="4547" y="3500"/>
              <a:ext cx="70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36" name="Freeform 49"/>
            <p:cNvSpPr>
              <a:spLocks/>
            </p:cNvSpPr>
            <p:nvPr/>
          </p:nvSpPr>
          <p:spPr bwMode="auto">
            <a:xfrm>
              <a:off x="4720" y="3504"/>
              <a:ext cx="212" cy="229"/>
            </a:xfrm>
            <a:custGeom>
              <a:avLst/>
              <a:gdLst>
                <a:gd name="T0" fmla="*/ 237 w 147"/>
                <a:gd name="T1" fmla="*/ 5 h 189"/>
                <a:gd name="T2" fmla="*/ 100 w 147"/>
                <a:gd name="T3" fmla="*/ 132 h 189"/>
                <a:gd name="T4" fmla="*/ 19 w 147"/>
                <a:gd name="T5" fmla="*/ 211 h 189"/>
                <a:gd name="T6" fmla="*/ 0 w 147"/>
                <a:gd name="T7" fmla="*/ 251 h 189"/>
                <a:gd name="T8" fmla="*/ 107 w 147"/>
                <a:gd name="T9" fmla="*/ 264 h 189"/>
                <a:gd name="T10" fmla="*/ 169 w 147"/>
                <a:gd name="T11" fmla="*/ 176 h 189"/>
                <a:gd name="T12" fmla="*/ 306 w 147"/>
                <a:gd name="T13" fmla="*/ 44 h 189"/>
                <a:gd name="T14" fmla="*/ 262 w 147"/>
                <a:gd name="T15" fmla="*/ 0 h 189"/>
                <a:gd name="T16" fmla="*/ 237 w 147"/>
                <a:gd name="T17" fmla="*/ 5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50"/>
            <p:cNvSpPr>
              <a:spLocks/>
            </p:cNvSpPr>
            <p:nvPr/>
          </p:nvSpPr>
          <p:spPr bwMode="auto">
            <a:xfrm>
              <a:off x="4149" y="3264"/>
              <a:ext cx="387" cy="211"/>
            </a:xfrm>
            <a:custGeom>
              <a:avLst/>
              <a:gdLst>
                <a:gd name="T0" fmla="*/ 544 w 268"/>
                <a:gd name="T1" fmla="*/ 141 h 174"/>
                <a:gd name="T2" fmla="*/ 526 w 268"/>
                <a:gd name="T3" fmla="*/ 30 h 174"/>
                <a:gd name="T4" fmla="*/ 507 w 268"/>
                <a:gd name="T5" fmla="*/ 40 h 174"/>
                <a:gd name="T6" fmla="*/ 494 w 268"/>
                <a:gd name="T7" fmla="*/ 27 h 174"/>
                <a:gd name="T8" fmla="*/ 438 w 268"/>
                <a:gd name="T9" fmla="*/ 5 h 174"/>
                <a:gd name="T10" fmla="*/ 362 w 268"/>
                <a:gd name="T11" fmla="*/ 13 h 174"/>
                <a:gd name="T12" fmla="*/ 306 w 268"/>
                <a:gd name="T13" fmla="*/ 0 h 174"/>
                <a:gd name="T14" fmla="*/ 250 w 268"/>
                <a:gd name="T15" fmla="*/ 35 h 174"/>
                <a:gd name="T16" fmla="*/ 206 w 268"/>
                <a:gd name="T17" fmla="*/ 30 h 174"/>
                <a:gd name="T18" fmla="*/ 169 w 268"/>
                <a:gd name="T19" fmla="*/ 22 h 174"/>
                <a:gd name="T20" fmla="*/ 131 w 268"/>
                <a:gd name="T21" fmla="*/ 75 h 174"/>
                <a:gd name="T22" fmla="*/ 19 w 268"/>
                <a:gd name="T23" fmla="*/ 97 h 174"/>
                <a:gd name="T24" fmla="*/ 0 w 268"/>
                <a:gd name="T25" fmla="*/ 186 h 174"/>
                <a:gd name="T26" fmla="*/ 69 w 268"/>
                <a:gd name="T27" fmla="*/ 256 h 174"/>
                <a:gd name="T28" fmla="*/ 144 w 268"/>
                <a:gd name="T29" fmla="*/ 226 h 174"/>
                <a:gd name="T30" fmla="*/ 370 w 268"/>
                <a:gd name="T31" fmla="*/ 154 h 174"/>
                <a:gd name="T32" fmla="*/ 526 w 268"/>
                <a:gd name="T33" fmla="*/ 141 h 174"/>
                <a:gd name="T34" fmla="*/ 544 w 268"/>
                <a:gd name="T35" fmla="*/ 141 h 1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8"/>
                <a:gd name="T55" fmla="*/ 0 h 174"/>
                <a:gd name="T56" fmla="*/ 268 w 268"/>
                <a:gd name="T57" fmla="*/ 174 h 1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8" h="174">
                  <a:moveTo>
                    <a:pt x="261" y="96"/>
                  </a:moveTo>
                  <a:cubicBezTo>
                    <a:pt x="268" y="74"/>
                    <a:pt x="266" y="41"/>
                    <a:pt x="252" y="21"/>
                  </a:cubicBezTo>
                  <a:cubicBezTo>
                    <a:pt x="249" y="23"/>
                    <a:pt x="247" y="28"/>
                    <a:pt x="243" y="27"/>
                  </a:cubicBezTo>
                  <a:cubicBezTo>
                    <a:pt x="239" y="26"/>
                    <a:pt x="240" y="20"/>
                    <a:pt x="237" y="18"/>
                  </a:cubicBezTo>
                  <a:cubicBezTo>
                    <a:pt x="224" y="7"/>
                    <a:pt x="222" y="7"/>
                    <a:pt x="210" y="3"/>
                  </a:cubicBezTo>
                  <a:cubicBezTo>
                    <a:pt x="196" y="12"/>
                    <a:pt x="192" y="13"/>
                    <a:pt x="174" y="9"/>
                  </a:cubicBezTo>
                  <a:cubicBezTo>
                    <a:pt x="165" y="7"/>
                    <a:pt x="147" y="0"/>
                    <a:pt x="147" y="0"/>
                  </a:cubicBezTo>
                  <a:cubicBezTo>
                    <a:pt x="126" y="21"/>
                    <a:pt x="136" y="13"/>
                    <a:pt x="120" y="24"/>
                  </a:cubicBezTo>
                  <a:cubicBezTo>
                    <a:pt x="113" y="23"/>
                    <a:pt x="106" y="23"/>
                    <a:pt x="99" y="21"/>
                  </a:cubicBezTo>
                  <a:cubicBezTo>
                    <a:pt x="93" y="20"/>
                    <a:pt x="81" y="15"/>
                    <a:pt x="81" y="15"/>
                  </a:cubicBezTo>
                  <a:cubicBezTo>
                    <a:pt x="75" y="25"/>
                    <a:pt x="73" y="45"/>
                    <a:pt x="63" y="51"/>
                  </a:cubicBezTo>
                  <a:cubicBezTo>
                    <a:pt x="49" y="60"/>
                    <a:pt x="25" y="63"/>
                    <a:pt x="9" y="66"/>
                  </a:cubicBezTo>
                  <a:cubicBezTo>
                    <a:pt x="19" y="96"/>
                    <a:pt x="9" y="100"/>
                    <a:pt x="0" y="126"/>
                  </a:cubicBezTo>
                  <a:cubicBezTo>
                    <a:pt x="4" y="139"/>
                    <a:pt x="19" y="169"/>
                    <a:pt x="33" y="174"/>
                  </a:cubicBezTo>
                  <a:cubicBezTo>
                    <a:pt x="46" y="161"/>
                    <a:pt x="54" y="163"/>
                    <a:pt x="69" y="153"/>
                  </a:cubicBezTo>
                  <a:cubicBezTo>
                    <a:pt x="91" y="138"/>
                    <a:pt x="152" y="108"/>
                    <a:pt x="177" y="105"/>
                  </a:cubicBezTo>
                  <a:cubicBezTo>
                    <a:pt x="240" y="98"/>
                    <a:pt x="215" y="102"/>
                    <a:pt x="252" y="96"/>
                  </a:cubicBezTo>
                  <a:cubicBezTo>
                    <a:pt x="265" y="99"/>
                    <a:pt x="267" y="102"/>
                    <a:pt x="261" y="96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51"/>
            <p:cNvSpPr>
              <a:spLocks/>
            </p:cNvSpPr>
            <p:nvPr/>
          </p:nvSpPr>
          <p:spPr bwMode="auto">
            <a:xfrm>
              <a:off x="4405" y="3500"/>
              <a:ext cx="86" cy="312"/>
            </a:xfrm>
            <a:custGeom>
              <a:avLst/>
              <a:gdLst>
                <a:gd name="T0" fmla="*/ 62 w 60"/>
                <a:gd name="T1" fmla="*/ 0 h 258"/>
                <a:gd name="T2" fmla="*/ 6 w 60"/>
                <a:gd name="T3" fmla="*/ 92 h 258"/>
                <a:gd name="T4" fmla="*/ 24 w 60"/>
                <a:gd name="T5" fmla="*/ 272 h 258"/>
                <a:gd name="T6" fmla="*/ 123 w 60"/>
                <a:gd name="T7" fmla="*/ 342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52"/>
            <p:cNvSpPr>
              <a:spLocks/>
            </p:cNvSpPr>
            <p:nvPr/>
          </p:nvSpPr>
          <p:spPr bwMode="auto">
            <a:xfrm>
              <a:off x="4797" y="3707"/>
              <a:ext cx="127" cy="107"/>
            </a:xfrm>
            <a:custGeom>
              <a:avLst/>
              <a:gdLst>
                <a:gd name="T0" fmla="*/ 33 w 88"/>
                <a:gd name="T1" fmla="*/ 0 h 88"/>
                <a:gd name="T2" fmla="*/ 165 w 88"/>
                <a:gd name="T3" fmla="*/ 75 h 88"/>
                <a:gd name="T4" fmla="*/ 178 w 88"/>
                <a:gd name="T5" fmla="*/ 102 h 88"/>
                <a:gd name="T6" fmla="*/ 183 w 88"/>
                <a:gd name="T7" fmla="*/ 116 h 88"/>
                <a:gd name="T8" fmla="*/ 165 w 88"/>
                <a:gd name="T9" fmla="*/ 129 h 88"/>
                <a:gd name="T10" fmla="*/ 127 w 88"/>
                <a:gd name="T11" fmla="*/ 119 h 88"/>
                <a:gd name="T12" fmla="*/ 71 w 88"/>
                <a:gd name="T13" fmla="*/ 89 h 88"/>
                <a:gd name="T14" fmla="*/ 9 w 88"/>
                <a:gd name="T15" fmla="*/ 44 h 88"/>
                <a:gd name="T16" fmla="*/ 33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Freeform 53"/>
            <p:cNvSpPr>
              <a:spLocks/>
            </p:cNvSpPr>
            <p:nvPr/>
          </p:nvSpPr>
          <p:spPr bwMode="auto">
            <a:xfrm>
              <a:off x="4318" y="3823"/>
              <a:ext cx="212" cy="251"/>
            </a:xfrm>
            <a:custGeom>
              <a:avLst/>
              <a:gdLst>
                <a:gd name="T0" fmla="*/ 193 w 147"/>
                <a:gd name="T1" fmla="*/ 0 h 207"/>
                <a:gd name="T2" fmla="*/ 144 w 147"/>
                <a:gd name="T3" fmla="*/ 57 h 207"/>
                <a:gd name="T4" fmla="*/ 75 w 147"/>
                <a:gd name="T5" fmla="*/ 110 h 207"/>
                <a:gd name="T6" fmla="*/ 0 w 147"/>
                <a:gd name="T7" fmla="*/ 221 h 207"/>
                <a:gd name="T8" fmla="*/ 100 w 147"/>
                <a:gd name="T9" fmla="*/ 291 h 207"/>
                <a:gd name="T10" fmla="*/ 137 w 147"/>
                <a:gd name="T11" fmla="*/ 296 h 207"/>
                <a:gd name="T12" fmla="*/ 175 w 147"/>
                <a:gd name="T13" fmla="*/ 304 h 207"/>
                <a:gd name="T14" fmla="*/ 231 w 147"/>
                <a:gd name="T15" fmla="*/ 283 h 207"/>
                <a:gd name="T16" fmla="*/ 281 w 147"/>
                <a:gd name="T17" fmla="*/ 199 h 207"/>
                <a:gd name="T18" fmla="*/ 293 w 147"/>
                <a:gd name="T19" fmla="*/ 146 h 207"/>
                <a:gd name="T20" fmla="*/ 300 w 147"/>
                <a:gd name="T21" fmla="*/ 5 h 207"/>
                <a:gd name="T22" fmla="*/ 274 w 147"/>
                <a:gd name="T23" fmla="*/ 30 h 207"/>
                <a:gd name="T24" fmla="*/ 237 w 147"/>
                <a:gd name="T25" fmla="*/ 40 h 207"/>
                <a:gd name="T26" fmla="*/ 193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Freeform 54"/>
            <p:cNvSpPr>
              <a:spLocks/>
            </p:cNvSpPr>
            <p:nvPr/>
          </p:nvSpPr>
          <p:spPr bwMode="auto">
            <a:xfrm>
              <a:off x="4059" y="3867"/>
              <a:ext cx="201" cy="120"/>
            </a:xfrm>
            <a:custGeom>
              <a:avLst/>
              <a:gdLst>
                <a:gd name="T0" fmla="*/ 67 w 140"/>
                <a:gd name="T1" fmla="*/ 18 h 99"/>
                <a:gd name="T2" fmla="*/ 19 w 140"/>
                <a:gd name="T3" fmla="*/ 44 h 99"/>
                <a:gd name="T4" fmla="*/ 0 w 140"/>
                <a:gd name="T5" fmla="*/ 84 h 99"/>
                <a:gd name="T6" fmla="*/ 67 w 140"/>
                <a:gd name="T7" fmla="*/ 145 h 99"/>
                <a:gd name="T8" fmla="*/ 161 w 140"/>
                <a:gd name="T9" fmla="*/ 110 h 99"/>
                <a:gd name="T10" fmla="*/ 217 w 140"/>
                <a:gd name="T11" fmla="*/ 88 h 99"/>
                <a:gd name="T12" fmla="*/ 260 w 140"/>
                <a:gd name="T13" fmla="*/ 53 h 99"/>
                <a:gd name="T14" fmla="*/ 284 w 140"/>
                <a:gd name="T15" fmla="*/ 13 h 99"/>
                <a:gd name="T16" fmla="*/ 228 w 140"/>
                <a:gd name="T17" fmla="*/ 18 h 99"/>
                <a:gd name="T18" fmla="*/ 210 w 140"/>
                <a:gd name="T19" fmla="*/ 22 h 99"/>
                <a:gd name="T20" fmla="*/ 112 w 140"/>
                <a:gd name="T21" fmla="*/ 0 h 99"/>
                <a:gd name="T22" fmla="*/ 67 w 140"/>
                <a:gd name="T23" fmla="*/ 18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Freeform 55"/>
            <p:cNvSpPr>
              <a:spLocks/>
            </p:cNvSpPr>
            <p:nvPr/>
          </p:nvSpPr>
          <p:spPr bwMode="auto">
            <a:xfrm>
              <a:off x="3600" y="3507"/>
              <a:ext cx="346" cy="538"/>
            </a:xfrm>
            <a:custGeom>
              <a:avLst/>
              <a:gdLst>
                <a:gd name="T0" fmla="*/ 418 w 240"/>
                <a:gd name="T1" fmla="*/ 181 h 444"/>
                <a:gd name="T2" fmla="*/ 311 w 240"/>
                <a:gd name="T3" fmla="*/ 119 h 444"/>
                <a:gd name="T4" fmla="*/ 255 w 240"/>
                <a:gd name="T5" fmla="*/ 88 h 444"/>
                <a:gd name="T6" fmla="*/ 187 w 240"/>
                <a:gd name="T7" fmla="*/ 48 h 444"/>
                <a:gd name="T8" fmla="*/ 150 w 240"/>
                <a:gd name="T9" fmla="*/ 30 h 444"/>
                <a:gd name="T10" fmla="*/ 81 w 240"/>
                <a:gd name="T11" fmla="*/ 0 h 444"/>
                <a:gd name="T12" fmla="*/ 6 w 240"/>
                <a:gd name="T13" fmla="*/ 67 h 444"/>
                <a:gd name="T14" fmla="*/ 25 w 240"/>
                <a:gd name="T15" fmla="*/ 159 h 444"/>
                <a:gd name="T16" fmla="*/ 56 w 240"/>
                <a:gd name="T17" fmla="*/ 199 h 444"/>
                <a:gd name="T18" fmla="*/ 107 w 240"/>
                <a:gd name="T19" fmla="*/ 296 h 444"/>
                <a:gd name="T20" fmla="*/ 94 w 240"/>
                <a:gd name="T21" fmla="*/ 366 h 444"/>
                <a:gd name="T22" fmla="*/ 81 w 240"/>
                <a:gd name="T23" fmla="*/ 414 h 444"/>
                <a:gd name="T24" fmla="*/ 56 w 240"/>
                <a:gd name="T25" fmla="*/ 441 h 444"/>
                <a:gd name="T26" fmla="*/ 32 w 240"/>
                <a:gd name="T27" fmla="*/ 490 h 444"/>
                <a:gd name="T28" fmla="*/ 19 w 240"/>
                <a:gd name="T29" fmla="*/ 515 h 444"/>
                <a:gd name="T30" fmla="*/ 25 w 240"/>
                <a:gd name="T31" fmla="*/ 560 h 444"/>
                <a:gd name="T32" fmla="*/ 69 w 240"/>
                <a:gd name="T33" fmla="*/ 652 h 444"/>
                <a:gd name="T34" fmla="*/ 137 w 240"/>
                <a:gd name="T35" fmla="*/ 617 h 444"/>
                <a:gd name="T36" fmla="*/ 255 w 240"/>
                <a:gd name="T37" fmla="*/ 546 h 444"/>
                <a:gd name="T38" fmla="*/ 293 w 240"/>
                <a:gd name="T39" fmla="*/ 528 h 444"/>
                <a:gd name="T40" fmla="*/ 330 w 240"/>
                <a:gd name="T41" fmla="*/ 511 h 444"/>
                <a:gd name="T42" fmla="*/ 493 w 240"/>
                <a:gd name="T43" fmla="*/ 445 h 444"/>
                <a:gd name="T44" fmla="*/ 467 w 240"/>
                <a:gd name="T45" fmla="*/ 450 h 444"/>
                <a:gd name="T46" fmla="*/ 392 w 240"/>
                <a:gd name="T47" fmla="*/ 467 h 444"/>
                <a:gd name="T48" fmla="*/ 212 w 240"/>
                <a:gd name="T49" fmla="*/ 506 h 444"/>
                <a:gd name="T50" fmla="*/ 156 w 240"/>
                <a:gd name="T51" fmla="*/ 502 h 444"/>
                <a:gd name="T52" fmla="*/ 212 w 240"/>
                <a:gd name="T53" fmla="*/ 476 h 444"/>
                <a:gd name="T54" fmla="*/ 324 w 240"/>
                <a:gd name="T55" fmla="*/ 428 h 444"/>
                <a:gd name="T56" fmla="*/ 381 w 240"/>
                <a:gd name="T57" fmla="*/ 410 h 444"/>
                <a:gd name="T58" fmla="*/ 399 w 240"/>
                <a:gd name="T59" fmla="*/ 405 h 444"/>
                <a:gd name="T60" fmla="*/ 306 w 240"/>
                <a:gd name="T61" fmla="*/ 423 h 444"/>
                <a:gd name="T62" fmla="*/ 255 w 240"/>
                <a:gd name="T63" fmla="*/ 431 h 444"/>
                <a:gd name="T64" fmla="*/ 187 w 240"/>
                <a:gd name="T65" fmla="*/ 445 h 444"/>
                <a:gd name="T66" fmla="*/ 199 w 240"/>
                <a:gd name="T67" fmla="*/ 418 h 444"/>
                <a:gd name="T68" fmla="*/ 330 w 240"/>
                <a:gd name="T69" fmla="*/ 379 h 444"/>
                <a:gd name="T70" fmla="*/ 212 w 240"/>
                <a:gd name="T71" fmla="*/ 393 h 444"/>
                <a:gd name="T72" fmla="*/ 169 w 240"/>
                <a:gd name="T73" fmla="*/ 366 h 444"/>
                <a:gd name="T74" fmla="*/ 174 w 240"/>
                <a:gd name="T75" fmla="*/ 353 h 444"/>
                <a:gd name="T76" fmla="*/ 268 w 240"/>
                <a:gd name="T77" fmla="*/ 317 h 444"/>
                <a:gd name="T78" fmla="*/ 306 w 240"/>
                <a:gd name="T79" fmla="*/ 308 h 444"/>
                <a:gd name="T80" fmla="*/ 268 w 240"/>
                <a:gd name="T81" fmla="*/ 317 h 444"/>
                <a:gd name="T82" fmla="*/ 174 w 240"/>
                <a:gd name="T83" fmla="*/ 296 h 444"/>
                <a:gd name="T84" fmla="*/ 187 w 240"/>
                <a:gd name="T85" fmla="*/ 264 h 444"/>
                <a:gd name="T86" fmla="*/ 281 w 240"/>
                <a:gd name="T87" fmla="*/ 286 h 444"/>
                <a:gd name="T88" fmla="*/ 300 w 240"/>
                <a:gd name="T89" fmla="*/ 282 h 444"/>
                <a:gd name="T90" fmla="*/ 281 w 240"/>
                <a:gd name="T91" fmla="*/ 273 h 444"/>
                <a:gd name="T92" fmla="*/ 268 w 240"/>
                <a:gd name="T93" fmla="*/ 259 h 444"/>
                <a:gd name="T94" fmla="*/ 231 w 240"/>
                <a:gd name="T95" fmla="*/ 242 h 444"/>
                <a:gd name="T96" fmla="*/ 212 w 240"/>
                <a:gd name="T97" fmla="*/ 234 h 444"/>
                <a:gd name="T98" fmla="*/ 187 w 240"/>
                <a:gd name="T99" fmla="*/ 207 h 444"/>
                <a:gd name="T100" fmla="*/ 169 w 240"/>
                <a:gd name="T101" fmla="*/ 194 h 444"/>
                <a:gd name="T102" fmla="*/ 143 w 240"/>
                <a:gd name="T103" fmla="*/ 167 h 444"/>
                <a:gd name="T104" fmla="*/ 131 w 240"/>
                <a:gd name="T105" fmla="*/ 154 h 444"/>
                <a:gd name="T106" fmla="*/ 319 w 240"/>
                <a:gd name="T107" fmla="*/ 237 h 444"/>
                <a:gd name="T108" fmla="*/ 337 w 240"/>
                <a:gd name="T109" fmla="*/ 251 h 444"/>
                <a:gd name="T110" fmla="*/ 330 w 240"/>
                <a:gd name="T111" fmla="*/ 237 h 444"/>
                <a:gd name="T112" fmla="*/ 311 w 240"/>
                <a:gd name="T113" fmla="*/ 211 h 444"/>
                <a:gd name="T114" fmla="*/ 199 w 240"/>
                <a:gd name="T115" fmla="*/ 119 h 444"/>
                <a:gd name="T116" fmla="*/ 349 w 240"/>
                <a:gd name="T117" fmla="*/ 150 h 444"/>
                <a:gd name="T118" fmla="*/ 418 w 240"/>
                <a:gd name="T119" fmla="*/ 181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4114800" y="2667000"/>
            <a:ext cx="17526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4953000" y="2667000"/>
            <a:ext cx="1244600" cy="1460500"/>
            <a:chOff x="2286" y="1911"/>
            <a:chExt cx="784" cy="920"/>
          </a:xfrm>
        </p:grpSpPr>
        <p:sp>
          <p:nvSpPr>
            <p:cNvPr id="21525" name="Freeform 68"/>
            <p:cNvSpPr>
              <a:spLocks/>
            </p:cNvSpPr>
            <p:nvPr/>
          </p:nvSpPr>
          <p:spPr bwMode="auto">
            <a:xfrm>
              <a:off x="2286" y="1911"/>
              <a:ext cx="784" cy="920"/>
            </a:xfrm>
            <a:custGeom>
              <a:avLst/>
              <a:gdLst>
                <a:gd name="T0" fmla="*/ 531 w 784"/>
                <a:gd name="T1" fmla="*/ 348 h 920"/>
                <a:gd name="T2" fmla="*/ 477 w 784"/>
                <a:gd name="T3" fmla="*/ 240 h 920"/>
                <a:gd name="T4" fmla="*/ 426 w 784"/>
                <a:gd name="T5" fmla="*/ 141 h 920"/>
                <a:gd name="T6" fmla="*/ 267 w 784"/>
                <a:gd name="T7" fmla="*/ 18 h 920"/>
                <a:gd name="T8" fmla="*/ 108 w 784"/>
                <a:gd name="T9" fmla="*/ 15 h 920"/>
                <a:gd name="T10" fmla="*/ 243 w 784"/>
                <a:gd name="T11" fmla="*/ 48 h 920"/>
                <a:gd name="T12" fmla="*/ 99 w 784"/>
                <a:gd name="T13" fmla="*/ 84 h 920"/>
                <a:gd name="T14" fmla="*/ 258 w 784"/>
                <a:gd name="T15" fmla="*/ 93 h 920"/>
                <a:gd name="T16" fmla="*/ 174 w 784"/>
                <a:gd name="T17" fmla="*/ 135 h 920"/>
                <a:gd name="T18" fmla="*/ 273 w 784"/>
                <a:gd name="T19" fmla="*/ 162 h 920"/>
                <a:gd name="T20" fmla="*/ 198 w 784"/>
                <a:gd name="T21" fmla="*/ 216 h 920"/>
                <a:gd name="T22" fmla="*/ 282 w 784"/>
                <a:gd name="T23" fmla="*/ 216 h 920"/>
                <a:gd name="T24" fmla="*/ 219 w 784"/>
                <a:gd name="T25" fmla="*/ 258 h 920"/>
                <a:gd name="T26" fmla="*/ 246 w 784"/>
                <a:gd name="T27" fmla="*/ 267 h 920"/>
                <a:gd name="T28" fmla="*/ 276 w 784"/>
                <a:gd name="T29" fmla="*/ 285 h 920"/>
                <a:gd name="T30" fmla="*/ 282 w 784"/>
                <a:gd name="T31" fmla="*/ 357 h 920"/>
                <a:gd name="T32" fmla="*/ 285 w 784"/>
                <a:gd name="T33" fmla="*/ 432 h 920"/>
                <a:gd name="T34" fmla="*/ 303 w 784"/>
                <a:gd name="T35" fmla="*/ 468 h 920"/>
                <a:gd name="T36" fmla="*/ 225 w 784"/>
                <a:gd name="T37" fmla="*/ 567 h 920"/>
                <a:gd name="T38" fmla="*/ 186 w 784"/>
                <a:gd name="T39" fmla="*/ 567 h 920"/>
                <a:gd name="T40" fmla="*/ 180 w 784"/>
                <a:gd name="T41" fmla="*/ 609 h 920"/>
                <a:gd name="T42" fmla="*/ 96 w 784"/>
                <a:gd name="T43" fmla="*/ 573 h 920"/>
                <a:gd name="T44" fmla="*/ 192 w 784"/>
                <a:gd name="T45" fmla="*/ 675 h 920"/>
                <a:gd name="T46" fmla="*/ 90 w 784"/>
                <a:gd name="T47" fmla="*/ 681 h 920"/>
                <a:gd name="T48" fmla="*/ 138 w 784"/>
                <a:gd name="T49" fmla="*/ 708 h 920"/>
                <a:gd name="T50" fmla="*/ 195 w 784"/>
                <a:gd name="T51" fmla="*/ 735 h 920"/>
                <a:gd name="T52" fmla="*/ 63 w 784"/>
                <a:gd name="T53" fmla="*/ 756 h 920"/>
                <a:gd name="T54" fmla="*/ 114 w 784"/>
                <a:gd name="T55" fmla="*/ 783 h 920"/>
                <a:gd name="T56" fmla="*/ 183 w 784"/>
                <a:gd name="T57" fmla="*/ 783 h 920"/>
                <a:gd name="T58" fmla="*/ 63 w 784"/>
                <a:gd name="T59" fmla="*/ 825 h 920"/>
                <a:gd name="T60" fmla="*/ 0 w 784"/>
                <a:gd name="T61" fmla="*/ 828 h 920"/>
                <a:gd name="T62" fmla="*/ 93 w 784"/>
                <a:gd name="T63" fmla="*/ 852 h 920"/>
                <a:gd name="T64" fmla="*/ 138 w 784"/>
                <a:gd name="T65" fmla="*/ 858 h 920"/>
                <a:gd name="T66" fmla="*/ 51 w 784"/>
                <a:gd name="T67" fmla="*/ 897 h 920"/>
                <a:gd name="T68" fmla="*/ 156 w 784"/>
                <a:gd name="T69" fmla="*/ 873 h 920"/>
                <a:gd name="T70" fmla="*/ 234 w 784"/>
                <a:gd name="T71" fmla="*/ 801 h 920"/>
                <a:gd name="T72" fmla="*/ 297 w 784"/>
                <a:gd name="T73" fmla="*/ 693 h 920"/>
                <a:gd name="T74" fmla="*/ 411 w 784"/>
                <a:gd name="T75" fmla="*/ 618 h 920"/>
                <a:gd name="T76" fmla="*/ 567 w 784"/>
                <a:gd name="T77" fmla="*/ 564 h 920"/>
                <a:gd name="T78" fmla="*/ 645 w 784"/>
                <a:gd name="T79" fmla="*/ 537 h 920"/>
                <a:gd name="T80" fmla="*/ 756 w 784"/>
                <a:gd name="T81" fmla="*/ 609 h 920"/>
                <a:gd name="T82" fmla="*/ 753 w 784"/>
                <a:gd name="T83" fmla="*/ 525 h 920"/>
                <a:gd name="T84" fmla="*/ 780 w 784"/>
                <a:gd name="T85" fmla="*/ 438 h 920"/>
                <a:gd name="T86" fmla="*/ 702 w 784"/>
                <a:gd name="T87" fmla="*/ 444 h 920"/>
                <a:gd name="T88" fmla="*/ 666 w 784"/>
                <a:gd name="T89" fmla="*/ 459 h 920"/>
                <a:gd name="T90" fmla="*/ 597 w 784"/>
                <a:gd name="T91" fmla="*/ 423 h 920"/>
                <a:gd name="T92" fmla="*/ 552 w 784"/>
                <a:gd name="T93" fmla="*/ 378 h 9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4"/>
                <a:gd name="T142" fmla="*/ 0 h 920"/>
                <a:gd name="T143" fmla="*/ 784 w 784"/>
                <a:gd name="T144" fmla="*/ 920 h 9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4" h="920">
                  <a:moveTo>
                    <a:pt x="567" y="402"/>
                  </a:moveTo>
                  <a:cubicBezTo>
                    <a:pt x="548" y="383"/>
                    <a:pt x="543" y="370"/>
                    <a:pt x="531" y="348"/>
                  </a:cubicBezTo>
                  <a:cubicBezTo>
                    <a:pt x="522" y="333"/>
                    <a:pt x="511" y="318"/>
                    <a:pt x="501" y="303"/>
                  </a:cubicBezTo>
                  <a:cubicBezTo>
                    <a:pt x="489" y="285"/>
                    <a:pt x="484" y="261"/>
                    <a:pt x="477" y="240"/>
                  </a:cubicBezTo>
                  <a:cubicBezTo>
                    <a:pt x="474" y="231"/>
                    <a:pt x="466" y="222"/>
                    <a:pt x="462" y="213"/>
                  </a:cubicBezTo>
                  <a:cubicBezTo>
                    <a:pt x="451" y="187"/>
                    <a:pt x="447" y="162"/>
                    <a:pt x="426" y="141"/>
                  </a:cubicBezTo>
                  <a:cubicBezTo>
                    <a:pt x="421" y="125"/>
                    <a:pt x="405" y="99"/>
                    <a:pt x="393" y="87"/>
                  </a:cubicBezTo>
                  <a:cubicBezTo>
                    <a:pt x="376" y="37"/>
                    <a:pt x="312" y="26"/>
                    <a:pt x="267" y="18"/>
                  </a:cubicBezTo>
                  <a:cubicBezTo>
                    <a:pt x="244" y="14"/>
                    <a:pt x="229" y="8"/>
                    <a:pt x="204" y="6"/>
                  </a:cubicBezTo>
                  <a:cubicBezTo>
                    <a:pt x="172" y="0"/>
                    <a:pt x="140" y="9"/>
                    <a:pt x="108" y="15"/>
                  </a:cubicBezTo>
                  <a:cubicBezTo>
                    <a:pt x="141" y="18"/>
                    <a:pt x="174" y="22"/>
                    <a:pt x="207" y="30"/>
                  </a:cubicBezTo>
                  <a:cubicBezTo>
                    <a:pt x="219" y="38"/>
                    <a:pt x="231" y="40"/>
                    <a:pt x="243" y="48"/>
                  </a:cubicBezTo>
                  <a:cubicBezTo>
                    <a:pt x="214" y="50"/>
                    <a:pt x="185" y="53"/>
                    <a:pt x="156" y="57"/>
                  </a:cubicBezTo>
                  <a:cubicBezTo>
                    <a:pt x="133" y="65"/>
                    <a:pt x="119" y="71"/>
                    <a:pt x="99" y="84"/>
                  </a:cubicBezTo>
                  <a:cubicBezTo>
                    <a:pt x="94" y="88"/>
                    <a:pt x="117" y="78"/>
                    <a:pt x="117" y="78"/>
                  </a:cubicBezTo>
                  <a:cubicBezTo>
                    <a:pt x="162" y="80"/>
                    <a:pt x="214" y="78"/>
                    <a:pt x="258" y="93"/>
                  </a:cubicBezTo>
                  <a:cubicBezTo>
                    <a:pt x="239" y="105"/>
                    <a:pt x="220" y="109"/>
                    <a:pt x="201" y="120"/>
                  </a:cubicBezTo>
                  <a:cubicBezTo>
                    <a:pt x="170" y="137"/>
                    <a:pt x="194" y="128"/>
                    <a:pt x="174" y="135"/>
                  </a:cubicBezTo>
                  <a:cubicBezTo>
                    <a:pt x="145" y="164"/>
                    <a:pt x="240" y="153"/>
                    <a:pt x="240" y="153"/>
                  </a:cubicBezTo>
                  <a:cubicBezTo>
                    <a:pt x="251" y="157"/>
                    <a:pt x="273" y="162"/>
                    <a:pt x="273" y="162"/>
                  </a:cubicBezTo>
                  <a:cubicBezTo>
                    <a:pt x="259" y="176"/>
                    <a:pt x="240" y="182"/>
                    <a:pt x="225" y="195"/>
                  </a:cubicBezTo>
                  <a:cubicBezTo>
                    <a:pt x="216" y="202"/>
                    <a:pt x="198" y="216"/>
                    <a:pt x="198" y="216"/>
                  </a:cubicBezTo>
                  <a:cubicBezTo>
                    <a:pt x="210" y="220"/>
                    <a:pt x="216" y="216"/>
                    <a:pt x="228" y="213"/>
                  </a:cubicBezTo>
                  <a:cubicBezTo>
                    <a:pt x="246" y="214"/>
                    <a:pt x="264" y="212"/>
                    <a:pt x="282" y="216"/>
                  </a:cubicBezTo>
                  <a:cubicBezTo>
                    <a:pt x="292" y="218"/>
                    <a:pt x="255" y="228"/>
                    <a:pt x="255" y="228"/>
                  </a:cubicBezTo>
                  <a:cubicBezTo>
                    <a:pt x="244" y="239"/>
                    <a:pt x="231" y="248"/>
                    <a:pt x="219" y="258"/>
                  </a:cubicBezTo>
                  <a:cubicBezTo>
                    <a:pt x="213" y="264"/>
                    <a:pt x="193" y="277"/>
                    <a:pt x="201" y="276"/>
                  </a:cubicBezTo>
                  <a:cubicBezTo>
                    <a:pt x="216" y="273"/>
                    <a:pt x="231" y="271"/>
                    <a:pt x="246" y="267"/>
                  </a:cubicBezTo>
                  <a:cubicBezTo>
                    <a:pt x="264" y="269"/>
                    <a:pt x="277" y="270"/>
                    <a:pt x="294" y="276"/>
                  </a:cubicBezTo>
                  <a:cubicBezTo>
                    <a:pt x="288" y="280"/>
                    <a:pt x="281" y="280"/>
                    <a:pt x="276" y="285"/>
                  </a:cubicBezTo>
                  <a:cubicBezTo>
                    <a:pt x="269" y="292"/>
                    <a:pt x="266" y="320"/>
                    <a:pt x="264" y="330"/>
                  </a:cubicBezTo>
                  <a:cubicBezTo>
                    <a:pt x="268" y="341"/>
                    <a:pt x="275" y="347"/>
                    <a:pt x="282" y="357"/>
                  </a:cubicBezTo>
                  <a:cubicBezTo>
                    <a:pt x="278" y="363"/>
                    <a:pt x="269" y="368"/>
                    <a:pt x="270" y="375"/>
                  </a:cubicBezTo>
                  <a:cubicBezTo>
                    <a:pt x="273" y="392"/>
                    <a:pt x="275" y="417"/>
                    <a:pt x="285" y="432"/>
                  </a:cubicBezTo>
                  <a:cubicBezTo>
                    <a:pt x="289" y="438"/>
                    <a:pt x="295" y="443"/>
                    <a:pt x="297" y="450"/>
                  </a:cubicBezTo>
                  <a:cubicBezTo>
                    <a:pt x="299" y="456"/>
                    <a:pt x="303" y="468"/>
                    <a:pt x="303" y="468"/>
                  </a:cubicBezTo>
                  <a:cubicBezTo>
                    <a:pt x="295" y="501"/>
                    <a:pt x="273" y="516"/>
                    <a:pt x="252" y="540"/>
                  </a:cubicBezTo>
                  <a:cubicBezTo>
                    <a:pt x="244" y="550"/>
                    <a:pt x="236" y="560"/>
                    <a:pt x="225" y="567"/>
                  </a:cubicBezTo>
                  <a:cubicBezTo>
                    <a:pt x="219" y="571"/>
                    <a:pt x="207" y="579"/>
                    <a:pt x="207" y="579"/>
                  </a:cubicBezTo>
                  <a:cubicBezTo>
                    <a:pt x="194" y="576"/>
                    <a:pt x="195" y="578"/>
                    <a:pt x="186" y="567"/>
                  </a:cubicBezTo>
                  <a:cubicBezTo>
                    <a:pt x="182" y="561"/>
                    <a:pt x="174" y="549"/>
                    <a:pt x="174" y="549"/>
                  </a:cubicBezTo>
                  <a:cubicBezTo>
                    <a:pt x="170" y="562"/>
                    <a:pt x="184" y="603"/>
                    <a:pt x="180" y="609"/>
                  </a:cubicBezTo>
                  <a:cubicBezTo>
                    <a:pt x="180" y="610"/>
                    <a:pt x="155" y="604"/>
                    <a:pt x="153" y="603"/>
                  </a:cubicBezTo>
                  <a:cubicBezTo>
                    <a:pt x="133" y="595"/>
                    <a:pt x="117" y="580"/>
                    <a:pt x="96" y="573"/>
                  </a:cubicBezTo>
                  <a:cubicBezTo>
                    <a:pt x="111" y="596"/>
                    <a:pt x="133" y="613"/>
                    <a:pt x="153" y="630"/>
                  </a:cubicBezTo>
                  <a:cubicBezTo>
                    <a:pt x="168" y="643"/>
                    <a:pt x="178" y="661"/>
                    <a:pt x="192" y="675"/>
                  </a:cubicBezTo>
                  <a:cubicBezTo>
                    <a:pt x="200" y="700"/>
                    <a:pt x="217" y="694"/>
                    <a:pt x="165" y="690"/>
                  </a:cubicBezTo>
                  <a:cubicBezTo>
                    <a:pt x="120" y="681"/>
                    <a:pt x="145" y="685"/>
                    <a:pt x="90" y="681"/>
                  </a:cubicBezTo>
                  <a:cubicBezTo>
                    <a:pt x="61" y="676"/>
                    <a:pt x="51" y="679"/>
                    <a:pt x="84" y="687"/>
                  </a:cubicBezTo>
                  <a:cubicBezTo>
                    <a:pt x="99" y="697"/>
                    <a:pt x="120" y="703"/>
                    <a:pt x="138" y="708"/>
                  </a:cubicBezTo>
                  <a:cubicBezTo>
                    <a:pt x="148" y="715"/>
                    <a:pt x="158" y="714"/>
                    <a:pt x="168" y="720"/>
                  </a:cubicBezTo>
                  <a:cubicBezTo>
                    <a:pt x="199" y="737"/>
                    <a:pt x="175" y="728"/>
                    <a:pt x="195" y="735"/>
                  </a:cubicBezTo>
                  <a:cubicBezTo>
                    <a:pt x="166" y="754"/>
                    <a:pt x="124" y="755"/>
                    <a:pt x="90" y="759"/>
                  </a:cubicBezTo>
                  <a:cubicBezTo>
                    <a:pt x="81" y="758"/>
                    <a:pt x="72" y="757"/>
                    <a:pt x="63" y="756"/>
                  </a:cubicBezTo>
                  <a:cubicBezTo>
                    <a:pt x="38" y="753"/>
                    <a:pt x="30" y="756"/>
                    <a:pt x="54" y="768"/>
                  </a:cubicBezTo>
                  <a:cubicBezTo>
                    <a:pt x="72" y="777"/>
                    <a:pt x="95" y="780"/>
                    <a:pt x="114" y="783"/>
                  </a:cubicBezTo>
                  <a:cubicBezTo>
                    <a:pt x="133" y="782"/>
                    <a:pt x="152" y="780"/>
                    <a:pt x="171" y="780"/>
                  </a:cubicBezTo>
                  <a:cubicBezTo>
                    <a:pt x="175" y="780"/>
                    <a:pt x="182" y="779"/>
                    <a:pt x="183" y="783"/>
                  </a:cubicBezTo>
                  <a:cubicBezTo>
                    <a:pt x="185" y="791"/>
                    <a:pt x="164" y="794"/>
                    <a:pt x="162" y="795"/>
                  </a:cubicBezTo>
                  <a:cubicBezTo>
                    <a:pt x="133" y="815"/>
                    <a:pt x="97" y="820"/>
                    <a:pt x="63" y="825"/>
                  </a:cubicBezTo>
                  <a:cubicBezTo>
                    <a:pt x="51" y="827"/>
                    <a:pt x="27" y="831"/>
                    <a:pt x="27" y="831"/>
                  </a:cubicBezTo>
                  <a:cubicBezTo>
                    <a:pt x="18" y="830"/>
                    <a:pt x="9" y="825"/>
                    <a:pt x="0" y="828"/>
                  </a:cubicBezTo>
                  <a:cubicBezTo>
                    <a:pt x="0" y="828"/>
                    <a:pt x="23" y="836"/>
                    <a:pt x="27" y="837"/>
                  </a:cubicBezTo>
                  <a:cubicBezTo>
                    <a:pt x="48" y="844"/>
                    <a:pt x="71" y="848"/>
                    <a:pt x="93" y="852"/>
                  </a:cubicBezTo>
                  <a:cubicBezTo>
                    <a:pt x="102" y="851"/>
                    <a:pt x="136" y="845"/>
                    <a:pt x="147" y="852"/>
                  </a:cubicBezTo>
                  <a:cubicBezTo>
                    <a:pt x="150" y="854"/>
                    <a:pt x="141" y="856"/>
                    <a:pt x="138" y="858"/>
                  </a:cubicBezTo>
                  <a:cubicBezTo>
                    <a:pt x="104" y="882"/>
                    <a:pt x="143" y="857"/>
                    <a:pt x="117" y="870"/>
                  </a:cubicBezTo>
                  <a:cubicBezTo>
                    <a:pt x="97" y="880"/>
                    <a:pt x="73" y="888"/>
                    <a:pt x="51" y="897"/>
                  </a:cubicBezTo>
                  <a:cubicBezTo>
                    <a:pt x="42" y="901"/>
                    <a:pt x="24" y="906"/>
                    <a:pt x="24" y="906"/>
                  </a:cubicBezTo>
                  <a:cubicBezTo>
                    <a:pt x="67" y="920"/>
                    <a:pt x="120" y="897"/>
                    <a:pt x="156" y="873"/>
                  </a:cubicBezTo>
                  <a:cubicBezTo>
                    <a:pt x="169" y="864"/>
                    <a:pt x="177" y="851"/>
                    <a:pt x="192" y="846"/>
                  </a:cubicBezTo>
                  <a:cubicBezTo>
                    <a:pt x="206" y="832"/>
                    <a:pt x="219" y="816"/>
                    <a:pt x="234" y="801"/>
                  </a:cubicBezTo>
                  <a:cubicBezTo>
                    <a:pt x="245" y="790"/>
                    <a:pt x="250" y="770"/>
                    <a:pt x="258" y="756"/>
                  </a:cubicBezTo>
                  <a:cubicBezTo>
                    <a:pt x="270" y="735"/>
                    <a:pt x="284" y="713"/>
                    <a:pt x="297" y="693"/>
                  </a:cubicBezTo>
                  <a:cubicBezTo>
                    <a:pt x="301" y="687"/>
                    <a:pt x="310" y="684"/>
                    <a:pt x="315" y="678"/>
                  </a:cubicBezTo>
                  <a:cubicBezTo>
                    <a:pt x="338" y="650"/>
                    <a:pt x="376" y="630"/>
                    <a:pt x="411" y="618"/>
                  </a:cubicBezTo>
                  <a:cubicBezTo>
                    <a:pt x="435" y="610"/>
                    <a:pt x="459" y="602"/>
                    <a:pt x="483" y="594"/>
                  </a:cubicBezTo>
                  <a:cubicBezTo>
                    <a:pt x="513" y="584"/>
                    <a:pt x="540" y="582"/>
                    <a:pt x="567" y="564"/>
                  </a:cubicBezTo>
                  <a:cubicBezTo>
                    <a:pt x="583" y="554"/>
                    <a:pt x="600" y="552"/>
                    <a:pt x="618" y="546"/>
                  </a:cubicBezTo>
                  <a:cubicBezTo>
                    <a:pt x="627" y="543"/>
                    <a:pt x="645" y="537"/>
                    <a:pt x="645" y="537"/>
                  </a:cubicBezTo>
                  <a:cubicBezTo>
                    <a:pt x="666" y="544"/>
                    <a:pt x="690" y="549"/>
                    <a:pt x="708" y="561"/>
                  </a:cubicBezTo>
                  <a:cubicBezTo>
                    <a:pt x="719" y="577"/>
                    <a:pt x="739" y="598"/>
                    <a:pt x="756" y="609"/>
                  </a:cubicBezTo>
                  <a:cubicBezTo>
                    <a:pt x="764" y="621"/>
                    <a:pt x="767" y="623"/>
                    <a:pt x="780" y="615"/>
                  </a:cubicBezTo>
                  <a:cubicBezTo>
                    <a:pt x="776" y="581"/>
                    <a:pt x="763" y="556"/>
                    <a:pt x="753" y="525"/>
                  </a:cubicBezTo>
                  <a:cubicBezTo>
                    <a:pt x="756" y="502"/>
                    <a:pt x="762" y="485"/>
                    <a:pt x="771" y="465"/>
                  </a:cubicBezTo>
                  <a:cubicBezTo>
                    <a:pt x="775" y="456"/>
                    <a:pt x="780" y="438"/>
                    <a:pt x="780" y="438"/>
                  </a:cubicBezTo>
                  <a:cubicBezTo>
                    <a:pt x="777" y="410"/>
                    <a:pt x="784" y="393"/>
                    <a:pt x="756" y="399"/>
                  </a:cubicBezTo>
                  <a:cubicBezTo>
                    <a:pt x="737" y="412"/>
                    <a:pt x="721" y="431"/>
                    <a:pt x="702" y="444"/>
                  </a:cubicBezTo>
                  <a:cubicBezTo>
                    <a:pt x="696" y="448"/>
                    <a:pt x="690" y="450"/>
                    <a:pt x="684" y="453"/>
                  </a:cubicBezTo>
                  <a:cubicBezTo>
                    <a:pt x="678" y="456"/>
                    <a:pt x="666" y="459"/>
                    <a:pt x="666" y="459"/>
                  </a:cubicBezTo>
                  <a:cubicBezTo>
                    <a:pt x="647" y="456"/>
                    <a:pt x="628" y="452"/>
                    <a:pt x="612" y="441"/>
                  </a:cubicBezTo>
                  <a:cubicBezTo>
                    <a:pt x="607" y="433"/>
                    <a:pt x="605" y="429"/>
                    <a:pt x="597" y="423"/>
                  </a:cubicBezTo>
                  <a:cubicBezTo>
                    <a:pt x="591" y="419"/>
                    <a:pt x="579" y="411"/>
                    <a:pt x="579" y="411"/>
                  </a:cubicBezTo>
                  <a:cubicBezTo>
                    <a:pt x="570" y="398"/>
                    <a:pt x="561" y="392"/>
                    <a:pt x="552" y="378"/>
                  </a:cubicBezTo>
                  <a:cubicBezTo>
                    <a:pt x="548" y="372"/>
                    <a:pt x="543" y="360"/>
                    <a:pt x="543" y="360"/>
                  </a:cubicBezTo>
                </a:path>
              </a:pathLst>
            </a:custGeom>
            <a:gradFill rotWithShape="1">
              <a:gsLst>
                <a:gs pos="0">
                  <a:srgbClr val="762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Oval 72"/>
            <p:cNvSpPr>
              <a:spLocks noChangeArrowheads="1"/>
            </p:cNvSpPr>
            <p:nvPr/>
          </p:nvSpPr>
          <p:spPr bwMode="auto">
            <a:xfrm flipH="1">
              <a:off x="2640" y="2064"/>
              <a:ext cx="82" cy="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27" name="Oval 71"/>
            <p:cNvSpPr>
              <a:spLocks noChangeArrowheads="1"/>
            </p:cNvSpPr>
            <p:nvPr/>
          </p:nvSpPr>
          <p:spPr bwMode="auto">
            <a:xfrm flipH="1">
              <a:off x="2688" y="2064"/>
              <a:ext cx="28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28" name="Freeform 73"/>
            <p:cNvSpPr>
              <a:spLocks/>
            </p:cNvSpPr>
            <p:nvPr/>
          </p:nvSpPr>
          <p:spPr bwMode="auto">
            <a:xfrm flipH="1">
              <a:off x="2640" y="2496"/>
              <a:ext cx="83" cy="104"/>
            </a:xfrm>
            <a:custGeom>
              <a:avLst/>
              <a:gdLst>
                <a:gd name="T0" fmla="*/ 30 w 147"/>
                <a:gd name="T1" fmla="*/ 0 h 207"/>
                <a:gd name="T2" fmla="*/ 22 w 147"/>
                <a:gd name="T3" fmla="*/ 10 h 207"/>
                <a:gd name="T4" fmla="*/ 11 w 147"/>
                <a:gd name="T5" fmla="*/ 19 h 207"/>
                <a:gd name="T6" fmla="*/ 0 w 147"/>
                <a:gd name="T7" fmla="*/ 38 h 207"/>
                <a:gd name="T8" fmla="*/ 15 w 147"/>
                <a:gd name="T9" fmla="*/ 50 h 207"/>
                <a:gd name="T10" fmla="*/ 21 w 147"/>
                <a:gd name="T11" fmla="*/ 51 h 207"/>
                <a:gd name="T12" fmla="*/ 27 w 147"/>
                <a:gd name="T13" fmla="*/ 52 h 207"/>
                <a:gd name="T14" fmla="*/ 36 w 147"/>
                <a:gd name="T15" fmla="*/ 48 h 207"/>
                <a:gd name="T16" fmla="*/ 43 w 147"/>
                <a:gd name="T17" fmla="*/ 34 h 207"/>
                <a:gd name="T18" fmla="*/ 45 w 147"/>
                <a:gd name="T19" fmla="*/ 25 h 207"/>
                <a:gd name="T20" fmla="*/ 46 w 147"/>
                <a:gd name="T21" fmla="*/ 1 h 207"/>
                <a:gd name="T22" fmla="*/ 42 w 147"/>
                <a:gd name="T23" fmla="*/ 6 h 207"/>
                <a:gd name="T24" fmla="*/ 36 w 147"/>
                <a:gd name="T25" fmla="*/ 7 h 207"/>
                <a:gd name="T26" fmla="*/ 30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74"/>
            <p:cNvSpPr>
              <a:spLocks/>
            </p:cNvSpPr>
            <p:nvPr/>
          </p:nvSpPr>
          <p:spPr bwMode="auto">
            <a:xfrm flipH="1">
              <a:off x="2688" y="2208"/>
              <a:ext cx="34" cy="129"/>
            </a:xfrm>
            <a:custGeom>
              <a:avLst/>
              <a:gdLst>
                <a:gd name="T0" fmla="*/ 10 w 60"/>
                <a:gd name="T1" fmla="*/ 0 h 258"/>
                <a:gd name="T2" fmla="*/ 1 w 60"/>
                <a:gd name="T3" fmla="*/ 16 h 258"/>
                <a:gd name="T4" fmla="*/ 4 w 60"/>
                <a:gd name="T5" fmla="*/ 47 h 258"/>
                <a:gd name="T6" fmla="*/ 19 w 60"/>
                <a:gd name="T7" fmla="*/ 59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75"/>
            <p:cNvSpPr>
              <a:spLocks/>
            </p:cNvSpPr>
            <p:nvPr/>
          </p:nvSpPr>
          <p:spPr bwMode="auto">
            <a:xfrm flipH="1">
              <a:off x="2832" y="2448"/>
              <a:ext cx="79" cy="50"/>
            </a:xfrm>
            <a:custGeom>
              <a:avLst/>
              <a:gdLst>
                <a:gd name="T0" fmla="*/ 11 w 140"/>
                <a:gd name="T1" fmla="*/ 3 h 99"/>
                <a:gd name="T2" fmla="*/ 3 w 140"/>
                <a:gd name="T3" fmla="*/ 8 h 99"/>
                <a:gd name="T4" fmla="*/ 0 w 140"/>
                <a:gd name="T5" fmla="*/ 15 h 99"/>
                <a:gd name="T6" fmla="*/ 11 w 140"/>
                <a:gd name="T7" fmla="*/ 25 h 99"/>
                <a:gd name="T8" fmla="*/ 25 w 140"/>
                <a:gd name="T9" fmla="*/ 19 h 99"/>
                <a:gd name="T10" fmla="*/ 33 w 140"/>
                <a:gd name="T11" fmla="*/ 15 h 99"/>
                <a:gd name="T12" fmla="*/ 40 w 140"/>
                <a:gd name="T13" fmla="*/ 9 h 99"/>
                <a:gd name="T14" fmla="*/ 44 w 140"/>
                <a:gd name="T15" fmla="*/ 3 h 99"/>
                <a:gd name="T16" fmla="*/ 36 w 140"/>
                <a:gd name="T17" fmla="*/ 3 h 99"/>
                <a:gd name="T18" fmla="*/ 33 w 140"/>
                <a:gd name="T19" fmla="*/ 4 h 99"/>
                <a:gd name="T20" fmla="*/ 17 w 140"/>
                <a:gd name="T21" fmla="*/ 0 h 99"/>
                <a:gd name="T22" fmla="*/ 11 w 140"/>
                <a:gd name="T23" fmla="*/ 3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76"/>
            <p:cNvSpPr>
              <a:spLocks/>
            </p:cNvSpPr>
            <p:nvPr/>
          </p:nvSpPr>
          <p:spPr bwMode="auto">
            <a:xfrm flipH="1">
              <a:off x="2928" y="2304"/>
              <a:ext cx="136" cy="223"/>
            </a:xfrm>
            <a:custGeom>
              <a:avLst/>
              <a:gdLst>
                <a:gd name="T0" fmla="*/ 65 w 240"/>
                <a:gd name="T1" fmla="*/ 31 h 444"/>
                <a:gd name="T2" fmla="*/ 48 w 240"/>
                <a:gd name="T3" fmla="*/ 21 h 444"/>
                <a:gd name="T4" fmla="*/ 40 w 240"/>
                <a:gd name="T5" fmla="*/ 15 h 444"/>
                <a:gd name="T6" fmla="*/ 29 w 240"/>
                <a:gd name="T7" fmla="*/ 9 h 444"/>
                <a:gd name="T8" fmla="*/ 23 w 240"/>
                <a:gd name="T9" fmla="*/ 6 h 444"/>
                <a:gd name="T10" fmla="*/ 12 w 240"/>
                <a:gd name="T11" fmla="*/ 0 h 444"/>
                <a:gd name="T12" fmla="*/ 1 w 240"/>
                <a:gd name="T13" fmla="*/ 12 h 444"/>
                <a:gd name="T14" fmla="*/ 4 w 240"/>
                <a:gd name="T15" fmla="*/ 27 h 444"/>
                <a:gd name="T16" fmla="*/ 9 w 240"/>
                <a:gd name="T17" fmla="*/ 34 h 444"/>
                <a:gd name="T18" fmla="*/ 16 w 240"/>
                <a:gd name="T19" fmla="*/ 51 h 444"/>
                <a:gd name="T20" fmla="*/ 15 w 240"/>
                <a:gd name="T21" fmla="*/ 63 h 444"/>
                <a:gd name="T22" fmla="*/ 12 w 240"/>
                <a:gd name="T23" fmla="*/ 71 h 444"/>
                <a:gd name="T24" fmla="*/ 9 w 240"/>
                <a:gd name="T25" fmla="*/ 76 h 444"/>
                <a:gd name="T26" fmla="*/ 5 w 240"/>
                <a:gd name="T27" fmla="*/ 84 h 444"/>
                <a:gd name="T28" fmla="*/ 3 w 240"/>
                <a:gd name="T29" fmla="*/ 88 h 444"/>
                <a:gd name="T30" fmla="*/ 4 w 240"/>
                <a:gd name="T31" fmla="*/ 96 h 444"/>
                <a:gd name="T32" fmla="*/ 11 w 240"/>
                <a:gd name="T33" fmla="*/ 112 h 444"/>
                <a:gd name="T34" fmla="*/ 21 w 240"/>
                <a:gd name="T35" fmla="*/ 106 h 444"/>
                <a:gd name="T36" fmla="*/ 40 w 240"/>
                <a:gd name="T37" fmla="*/ 94 h 444"/>
                <a:gd name="T38" fmla="*/ 45 w 240"/>
                <a:gd name="T39" fmla="*/ 91 h 444"/>
                <a:gd name="T40" fmla="*/ 51 w 240"/>
                <a:gd name="T41" fmla="*/ 88 h 444"/>
                <a:gd name="T42" fmla="*/ 76 w 240"/>
                <a:gd name="T43" fmla="*/ 76 h 444"/>
                <a:gd name="T44" fmla="*/ 73 w 240"/>
                <a:gd name="T45" fmla="*/ 77 h 444"/>
                <a:gd name="T46" fmla="*/ 61 w 240"/>
                <a:gd name="T47" fmla="*/ 80 h 444"/>
                <a:gd name="T48" fmla="*/ 33 w 240"/>
                <a:gd name="T49" fmla="*/ 87 h 444"/>
                <a:gd name="T50" fmla="*/ 24 w 240"/>
                <a:gd name="T51" fmla="*/ 86 h 444"/>
                <a:gd name="T52" fmla="*/ 33 w 240"/>
                <a:gd name="T53" fmla="*/ 82 h 444"/>
                <a:gd name="T54" fmla="*/ 50 w 240"/>
                <a:gd name="T55" fmla="*/ 73 h 444"/>
                <a:gd name="T56" fmla="*/ 59 w 240"/>
                <a:gd name="T57" fmla="*/ 70 h 444"/>
                <a:gd name="T58" fmla="*/ 62 w 240"/>
                <a:gd name="T59" fmla="*/ 70 h 444"/>
                <a:gd name="T60" fmla="*/ 47 w 240"/>
                <a:gd name="T61" fmla="*/ 73 h 444"/>
                <a:gd name="T62" fmla="*/ 40 w 240"/>
                <a:gd name="T63" fmla="*/ 74 h 444"/>
                <a:gd name="T64" fmla="*/ 29 w 240"/>
                <a:gd name="T65" fmla="*/ 76 h 444"/>
                <a:gd name="T66" fmla="*/ 31 w 240"/>
                <a:gd name="T67" fmla="*/ 72 h 444"/>
                <a:gd name="T68" fmla="*/ 51 w 240"/>
                <a:gd name="T69" fmla="*/ 65 h 444"/>
                <a:gd name="T70" fmla="*/ 33 w 240"/>
                <a:gd name="T71" fmla="*/ 67 h 444"/>
                <a:gd name="T72" fmla="*/ 26 w 240"/>
                <a:gd name="T73" fmla="*/ 63 h 444"/>
                <a:gd name="T74" fmla="*/ 27 w 240"/>
                <a:gd name="T75" fmla="*/ 61 h 444"/>
                <a:gd name="T76" fmla="*/ 41 w 240"/>
                <a:gd name="T77" fmla="*/ 54 h 444"/>
                <a:gd name="T78" fmla="*/ 47 w 240"/>
                <a:gd name="T79" fmla="*/ 53 h 444"/>
                <a:gd name="T80" fmla="*/ 41 w 240"/>
                <a:gd name="T81" fmla="*/ 54 h 444"/>
                <a:gd name="T82" fmla="*/ 27 w 240"/>
                <a:gd name="T83" fmla="*/ 51 h 444"/>
                <a:gd name="T84" fmla="*/ 29 w 240"/>
                <a:gd name="T85" fmla="*/ 45 h 444"/>
                <a:gd name="T86" fmla="*/ 44 w 240"/>
                <a:gd name="T87" fmla="*/ 49 h 444"/>
                <a:gd name="T88" fmla="*/ 46 w 240"/>
                <a:gd name="T89" fmla="*/ 48 h 444"/>
                <a:gd name="T90" fmla="*/ 44 w 240"/>
                <a:gd name="T91" fmla="*/ 47 h 444"/>
                <a:gd name="T92" fmla="*/ 41 w 240"/>
                <a:gd name="T93" fmla="*/ 45 h 444"/>
                <a:gd name="T94" fmla="*/ 36 w 240"/>
                <a:gd name="T95" fmla="*/ 42 h 444"/>
                <a:gd name="T96" fmla="*/ 33 w 240"/>
                <a:gd name="T97" fmla="*/ 40 h 444"/>
                <a:gd name="T98" fmla="*/ 29 w 240"/>
                <a:gd name="T99" fmla="*/ 36 h 444"/>
                <a:gd name="T100" fmla="*/ 26 w 240"/>
                <a:gd name="T101" fmla="*/ 33 h 444"/>
                <a:gd name="T102" fmla="*/ 22 w 240"/>
                <a:gd name="T103" fmla="*/ 29 h 444"/>
                <a:gd name="T104" fmla="*/ 20 w 240"/>
                <a:gd name="T105" fmla="*/ 27 h 444"/>
                <a:gd name="T106" fmla="*/ 49 w 240"/>
                <a:gd name="T107" fmla="*/ 41 h 444"/>
                <a:gd name="T108" fmla="*/ 52 w 240"/>
                <a:gd name="T109" fmla="*/ 43 h 444"/>
                <a:gd name="T110" fmla="*/ 51 w 240"/>
                <a:gd name="T111" fmla="*/ 41 h 444"/>
                <a:gd name="T112" fmla="*/ 48 w 240"/>
                <a:gd name="T113" fmla="*/ 36 h 444"/>
                <a:gd name="T114" fmla="*/ 31 w 240"/>
                <a:gd name="T115" fmla="*/ 21 h 444"/>
                <a:gd name="T116" fmla="*/ 54 w 240"/>
                <a:gd name="T117" fmla="*/ 26 h 444"/>
                <a:gd name="T118" fmla="*/ 65 w 240"/>
                <a:gd name="T119" fmla="*/ 31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Freeform 77"/>
            <p:cNvSpPr>
              <a:spLocks/>
            </p:cNvSpPr>
            <p:nvPr/>
          </p:nvSpPr>
          <p:spPr bwMode="auto">
            <a:xfrm>
              <a:off x="2754" y="2131"/>
              <a:ext cx="112" cy="148"/>
            </a:xfrm>
            <a:custGeom>
              <a:avLst/>
              <a:gdLst>
                <a:gd name="T0" fmla="*/ 6 w 112"/>
                <a:gd name="T1" fmla="*/ 22 h 148"/>
                <a:gd name="T2" fmla="*/ 38 w 112"/>
                <a:gd name="T3" fmla="*/ 0 h 148"/>
                <a:gd name="T4" fmla="*/ 39 w 112"/>
                <a:gd name="T5" fmla="*/ 6 h 148"/>
                <a:gd name="T6" fmla="*/ 46 w 112"/>
                <a:gd name="T7" fmla="*/ 6 h 148"/>
                <a:gd name="T8" fmla="*/ 61 w 112"/>
                <a:gd name="T9" fmla="*/ 12 h 148"/>
                <a:gd name="T10" fmla="*/ 72 w 112"/>
                <a:gd name="T11" fmla="*/ 30 h 148"/>
                <a:gd name="T12" fmla="*/ 86 w 112"/>
                <a:gd name="T13" fmla="*/ 38 h 148"/>
                <a:gd name="T14" fmla="*/ 87 w 112"/>
                <a:gd name="T15" fmla="*/ 57 h 148"/>
                <a:gd name="T16" fmla="*/ 96 w 112"/>
                <a:gd name="T17" fmla="*/ 66 h 148"/>
                <a:gd name="T18" fmla="*/ 104 w 112"/>
                <a:gd name="T19" fmla="*/ 71 h 148"/>
                <a:gd name="T20" fmla="*/ 97 w 112"/>
                <a:gd name="T21" fmla="*/ 91 h 148"/>
                <a:gd name="T22" fmla="*/ 112 w 112"/>
                <a:gd name="T23" fmla="*/ 119 h 148"/>
                <a:gd name="T24" fmla="*/ 92 w 112"/>
                <a:gd name="T25" fmla="*/ 143 h 148"/>
                <a:gd name="T26" fmla="*/ 62 w 112"/>
                <a:gd name="T27" fmla="*/ 144 h 148"/>
                <a:gd name="T28" fmla="*/ 33 w 112"/>
                <a:gd name="T29" fmla="*/ 98 h 148"/>
                <a:gd name="T30" fmla="*/ 21 w 112"/>
                <a:gd name="T31" fmla="*/ 65 h 148"/>
                <a:gd name="T32" fmla="*/ 10 w 112"/>
                <a:gd name="T33" fmla="*/ 25 h 148"/>
                <a:gd name="T34" fmla="*/ 6 w 112"/>
                <a:gd name="T35" fmla="*/ 22 h 1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48"/>
                <a:gd name="T56" fmla="*/ 112 w 112"/>
                <a:gd name="T57" fmla="*/ 148 h 1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48">
                  <a:moveTo>
                    <a:pt x="6" y="22"/>
                  </a:moveTo>
                  <a:cubicBezTo>
                    <a:pt x="13" y="11"/>
                    <a:pt x="26" y="1"/>
                    <a:pt x="38" y="0"/>
                  </a:cubicBezTo>
                  <a:cubicBezTo>
                    <a:pt x="39" y="2"/>
                    <a:pt x="38" y="5"/>
                    <a:pt x="39" y="6"/>
                  </a:cubicBezTo>
                  <a:cubicBezTo>
                    <a:pt x="41" y="7"/>
                    <a:pt x="44" y="5"/>
                    <a:pt x="46" y="6"/>
                  </a:cubicBezTo>
                  <a:cubicBezTo>
                    <a:pt x="54" y="8"/>
                    <a:pt x="55" y="9"/>
                    <a:pt x="61" y="12"/>
                  </a:cubicBezTo>
                  <a:cubicBezTo>
                    <a:pt x="63" y="21"/>
                    <a:pt x="64" y="23"/>
                    <a:pt x="72" y="30"/>
                  </a:cubicBezTo>
                  <a:cubicBezTo>
                    <a:pt x="76" y="33"/>
                    <a:pt x="86" y="38"/>
                    <a:pt x="86" y="38"/>
                  </a:cubicBezTo>
                  <a:cubicBezTo>
                    <a:pt x="86" y="55"/>
                    <a:pt x="85" y="47"/>
                    <a:pt x="87" y="57"/>
                  </a:cubicBezTo>
                  <a:cubicBezTo>
                    <a:pt x="90" y="61"/>
                    <a:pt x="92" y="64"/>
                    <a:pt x="96" y="66"/>
                  </a:cubicBezTo>
                  <a:cubicBezTo>
                    <a:pt x="98" y="67"/>
                    <a:pt x="104" y="71"/>
                    <a:pt x="104" y="71"/>
                  </a:cubicBezTo>
                  <a:cubicBezTo>
                    <a:pt x="103" y="77"/>
                    <a:pt x="96" y="85"/>
                    <a:pt x="97" y="91"/>
                  </a:cubicBezTo>
                  <a:cubicBezTo>
                    <a:pt x="100" y="99"/>
                    <a:pt x="107" y="111"/>
                    <a:pt x="112" y="119"/>
                  </a:cubicBezTo>
                  <a:cubicBezTo>
                    <a:pt x="96" y="125"/>
                    <a:pt x="99" y="131"/>
                    <a:pt x="92" y="143"/>
                  </a:cubicBezTo>
                  <a:cubicBezTo>
                    <a:pt x="87" y="145"/>
                    <a:pt x="69" y="148"/>
                    <a:pt x="62" y="144"/>
                  </a:cubicBezTo>
                  <a:cubicBezTo>
                    <a:pt x="62" y="135"/>
                    <a:pt x="48" y="113"/>
                    <a:pt x="33" y="98"/>
                  </a:cubicBezTo>
                  <a:cubicBezTo>
                    <a:pt x="3" y="53"/>
                    <a:pt x="37" y="106"/>
                    <a:pt x="21" y="65"/>
                  </a:cubicBezTo>
                  <a:cubicBezTo>
                    <a:pt x="0" y="36"/>
                    <a:pt x="21" y="43"/>
                    <a:pt x="10" y="25"/>
                  </a:cubicBezTo>
                  <a:cubicBezTo>
                    <a:pt x="4" y="21"/>
                    <a:pt x="2" y="21"/>
                    <a:pt x="6" y="22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3657600" y="2971800"/>
            <a:ext cx="933450" cy="935038"/>
            <a:chOff x="3696" y="2496"/>
            <a:chExt cx="588" cy="589"/>
          </a:xfrm>
        </p:grpSpPr>
        <p:sp>
          <p:nvSpPr>
            <p:cNvPr id="21515" name="Freeform 61"/>
            <p:cNvSpPr>
              <a:spLocks/>
            </p:cNvSpPr>
            <p:nvPr/>
          </p:nvSpPr>
          <p:spPr bwMode="auto">
            <a:xfrm>
              <a:off x="3888" y="2496"/>
              <a:ext cx="152" cy="88"/>
            </a:xfrm>
            <a:custGeom>
              <a:avLst/>
              <a:gdLst>
                <a:gd name="T0" fmla="*/ 4 w 152"/>
                <a:gd name="T1" fmla="*/ 49 h 88"/>
                <a:gd name="T2" fmla="*/ 9 w 152"/>
                <a:gd name="T3" fmla="*/ 11 h 88"/>
                <a:gd name="T4" fmla="*/ 14 w 152"/>
                <a:gd name="T5" fmla="*/ 14 h 88"/>
                <a:gd name="T6" fmla="*/ 18 w 152"/>
                <a:gd name="T7" fmla="*/ 9 h 88"/>
                <a:gd name="T8" fmla="*/ 33 w 152"/>
                <a:gd name="T9" fmla="*/ 2 h 88"/>
                <a:gd name="T10" fmla="*/ 53 w 152"/>
                <a:gd name="T11" fmla="*/ 5 h 88"/>
                <a:gd name="T12" fmla="*/ 69 w 152"/>
                <a:gd name="T13" fmla="*/ 0 h 88"/>
                <a:gd name="T14" fmla="*/ 84 w 152"/>
                <a:gd name="T15" fmla="*/ 12 h 88"/>
                <a:gd name="T16" fmla="*/ 96 w 152"/>
                <a:gd name="T17" fmla="*/ 11 h 88"/>
                <a:gd name="T18" fmla="*/ 106 w 152"/>
                <a:gd name="T19" fmla="*/ 8 h 88"/>
                <a:gd name="T20" fmla="*/ 116 w 152"/>
                <a:gd name="T21" fmla="*/ 26 h 88"/>
                <a:gd name="T22" fmla="*/ 147 w 152"/>
                <a:gd name="T23" fmla="*/ 33 h 88"/>
                <a:gd name="T24" fmla="*/ 152 w 152"/>
                <a:gd name="T25" fmla="*/ 64 h 88"/>
                <a:gd name="T26" fmla="*/ 133 w 152"/>
                <a:gd name="T27" fmla="*/ 88 h 88"/>
                <a:gd name="T28" fmla="*/ 87 w 152"/>
                <a:gd name="T29" fmla="*/ 81 h 88"/>
                <a:gd name="T30" fmla="*/ 45 w 152"/>
                <a:gd name="T31" fmla="*/ 69 h 88"/>
                <a:gd name="T32" fmla="*/ 9 w 152"/>
                <a:gd name="T33" fmla="*/ 49 h 88"/>
                <a:gd name="T34" fmla="*/ 4 w 152"/>
                <a:gd name="T35" fmla="*/ 49 h 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2"/>
                <a:gd name="T55" fmla="*/ 0 h 88"/>
                <a:gd name="T56" fmla="*/ 152 w 152"/>
                <a:gd name="T57" fmla="*/ 88 h 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2" h="88">
                  <a:moveTo>
                    <a:pt x="4" y="49"/>
                  </a:moveTo>
                  <a:cubicBezTo>
                    <a:pt x="0" y="37"/>
                    <a:pt x="1" y="21"/>
                    <a:pt x="9" y="11"/>
                  </a:cubicBezTo>
                  <a:cubicBezTo>
                    <a:pt x="11" y="12"/>
                    <a:pt x="12" y="14"/>
                    <a:pt x="14" y="14"/>
                  </a:cubicBezTo>
                  <a:cubicBezTo>
                    <a:pt x="16" y="13"/>
                    <a:pt x="16" y="10"/>
                    <a:pt x="18" y="9"/>
                  </a:cubicBezTo>
                  <a:cubicBezTo>
                    <a:pt x="25" y="4"/>
                    <a:pt x="26" y="4"/>
                    <a:pt x="33" y="2"/>
                  </a:cubicBezTo>
                  <a:cubicBezTo>
                    <a:pt x="41" y="6"/>
                    <a:pt x="43" y="7"/>
                    <a:pt x="53" y="5"/>
                  </a:cubicBezTo>
                  <a:cubicBezTo>
                    <a:pt x="58" y="4"/>
                    <a:pt x="69" y="0"/>
                    <a:pt x="69" y="0"/>
                  </a:cubicBezTo>
                  <a:cubicBezTo>
                    <a:pt x="81" y="11"/>
                    <a:pt x="75" y="7"/>
                    <a:pt x="84" y="12"/>
                  </a:cubicBezTo>
                  <a:cubicBezTo>
                    <a:pt x="88" y="12"/>
                    <a:pt x="92" y="12"/>
                    <a:pt x="96" y="11"/>
                  </a:cubicBezTo>
                  <a:cubicBezTo>
                    <a:pt x="99" y="10"/>
                    <a:pt x="106" y="8"/>
                    <a:pt x="106" y="8"/>
                  </a:cubicBezTo>
                  <a:cubicBezTo>
                    <a:pt x="109" y="13"/>
                    <a:pt x="111" y="23"/>
                    <a:pt x="116" y="26"/>
                  </a:cubicBezTo>
                  <a:cubicBezTo>
                    <a:pt x="124" y="30"/>
                    <a:pt x="138" y="32"/>
                    <a:pt x="147" y="33"/>
                  </a:cubicBezTo>
                  <a:cubicBezTo>
                    <a:pt x="141" y="49"/>
                    <a:pt x="147" y="51"/>
                    <a:pt x="152" y="64"/>
                  </a:cubicBezTo>
                  <a:cubicBezTo>
                    <a:pt x="150" y="70"/>
                    <a:pt x="141" y="85"/>
                    <a:pt x="133" y="88"/>
                  </a:cubicBezTo>
                  <a:cubicBezTo>
                    <a:pt x="126" y="81"/>
                    <a:pt x="95" y="86"/>
                    <a:pt x="87" y="81"/>
                  </a:cubicBezTo>
                  <a:cubicBezTo>
                    <a:pt x="74" y="74"/>
                    <a:pt x="59" y="71"/>
                    <a:pt x="45" y="69"/>
                  </a:cubicBezTo>
                  <a:cubicBezTo>
                    <a:pt x="9" y="66"/>
                    <a:pt x="30" y="52"/>
                    <a:pt x="9" y="49"/>
                  </a:cubicBezTo>
                  <a:cubicBezTo>
                    <a:pt x="2" y="50"/>
                    <a:pt x="1" y="52"/>
                    <a:pt x="4" y="49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80"/>
            <p:cNvSpPr>
              <a:spLocks/>
            </p:cNvSpPr>
            <p:nvPr/>
          </p:nvSpPr>
          <p:spPr bwMode="auto">
            <a:xfrm>
              <a:off x="3696" y="2501"/>
              <a:ext cx="588" cy="584"/>
            </a:xfrm>
            <a:custGeom>
              <a:avLst/>
              <a:gdLst>
                <a:gd name="T0" fmla="*/ 51 w 588"/>
                <a:gd name="T1" fmla="*/ 98 h 584"/>
                <a:gd name="T2" fmla="*/ 120 w 588"/>
                <a:gd name="T3" fmla="*/ 50 h 584"/>
                <a:gd name="T4" fmla="*/ 228 w 588"/>
                <a:gd name="T5" fmla="*/ 53 h 584"/>
                <a:gd name="T6" fmla="*/ 264 w 588"/>
                <a:gd name="T7" fmla="*/ 65 h 584"/>
                <a:gd name="T8" fmla="*/ 375 w 588"/>
                <a:gd name="T9" fmla="*/ 98 h 584"/>
                <a:gd name="T10" fmla="*/ 420 w 588"/>
                <a:gd name="T11" fmla="*/ 86 h 584"/>
                <a:gd name="T12" fmla="*/ 471 w 588"/>
                <a:gd name="T13" fmla="*/ 44 h 584"/>
                <a:gd name="T14" fmla="*/ 513 w 588"/>
                <a:gd name="T15" fmla="*/ 4 h 584"/>
                <a:gd name="T16" fmla="*/ 519 w 588"/>
                <a:gd name="T17" fmla="*/ 64 h 584"/>
                <a:gd name="T18" fmla="*/ 519 w 588"/>
                <a:gd name="T19" fmla="*/ 88 h 584"/>
                <a:gd name="T20" fmla="*/ 546 w 588"/>
                <a:gd name="T21" fmla="*/ 127 h 584"/>
                <a:gd name="T22" fmla="*/ 579 w 588"/>
                <a:gd name="T23" fmla="*/ 169 h 584"/>
                <a:gd name="T24" fmla="*/ 456 w 588"/>
                <a:gd name="T25" fmla="*/ 163 h 584"/>
                <a:gd name="T26" fmla="*/ 483 w 588"/>
                <a:gd name="T27" fmla="*/ 296 h 584"/>
                <a:gd name="T28" fmla="*/ 498 w 588"/>
                <a:gd name="T29" fmla="*/ 332 h 584"/>
                <a:gd name="T30" fmla="*/ 504 w 588"/>
                <a:gd name="T31" fmla="*/ 356 h 584"/>
                <a:gd name="T32" fmla="*/ 501 w 588"/>
                <a:gd name="T33" fmla="*/ 425 h 584"/>
                <a:gd name="T34" fmla="*/ 477 w 588"/>
                <a:gd name="T35" fmla="*/ 482 h 584"/>
                <a:gd name="T36" fmla="*/ 456 w 588"/>
                <a:gd name="T37" fmla="*/ 518 h 584"/>
                <a:gd name="T38" fmla="*/ 336 w 588"/>
                <a:gd name="T39" fmla="*/ 584 h 584"/>
                <a:gd name="T40" fmla="*/ 177 w 588"/>
                <a:gd name="T41" fmla="*/ 566 h 584"/>
                <a:gd name="T42" fmla="*/ 114 w 588"/>
                <a:gd name="T43" fmla="*/ 536 h 584"/>
                <a:gd name="T44" fmla="*/ 96 w 588"/>
                <a:gd name="T45" fmla="*/ 524 h 584"/>
                <a:gd name="T46" fmla="*/ 90 w 588"/>
                <a:gd name="T47" fmla="*/ 515 h 584"/>
                <a:gd name="T48" fmla="*/ 81 w 588"/>
                <a:gd name="T49" fmla="*/ 509 h 584"/>
                <a:gd name="T50" fmla="*/ 63 w 588"/>
                <a:gd name="T51" fmla="*/ 482 h 584"/>
                <a:gd name="T52" fmla="*/ 39 w 588"/>
                <a:gd name="T53" fmla="*/ 419 h 584"/>
                <a:gd name="T54" fmla="*/ 27 w 588"/>
                <a:gd name="T55" fmla="*/ 338 h 584"/>
                <a:gd name="T56" fmla="*/ 54 w 588"/>
                <a:gd name="T57" fmla="*/ 197 h 584"/>
                <a:gd name="T58" fmla="*/ 57 w 588"/>
                <a:gd name="T59" fmla="*/ 152 h 584"/>
                <a:gd name="T60" fmla="*/ 27 w 588"/>
                <a:gd name="T61" fmla="*/ 112 h 584"/>
                <a:gd name="T62" fmla="*/ 51 w 588"/>
                <a:gd name="T63" fmla="*/ 98 h 5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88"/>
                <a:gd name="T97" fmla="*/ 0 h 584"/>
                <a:gd name="T98" fmla="*/ 588 w 588"/>
                <a:gd name="T99" fmla="*/ 584 h 5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88" h="584">
                  <a:moveTo>
                    <a:pt x="51" y="98"/>
                  </a:moveTo>
                  <a:cubicBezTo>
                    <a:pt x="67" y="78"/>
                    <a:pt x="94" y="57"/>
                    <a:pt x="120" y="50"/>
                  </a:cubicBezTo>
                  <a:cubicBezTo>
                    <a:pt x="156" y="51"/>
                    <a:pt x="192" y="50"/>
                    <a:pt x="228" y="53"/>
                  </a:cubicBezTo>
                  <a:cubicBezTo>
                    <a:pt x="238" y="54"/>
                    <a:pt x="254" y="62"/>
                    <a:pt x="264" y="65"/>
                  </a:cubicBezTo>
                  <a:cubicBezTo>
                    <a:pt x="300" y="77"/>
                    <a:pt x="337" y="93"/>
                    <a:pt x="375" y="98"/>
                  </a:cubicBezTo>
                  <a:cubicBezTo>
                    <a:pt x="389" y="93"/>
                    <a:pt x="407" y="93"/>
                    <a:pt x="420" y="86"/>
                  </a:cubicBezTo>
                  <a:cubicBezTo>
                    <a:pt x="441" y="74"/>
                    <a:pt x="452" y="57"/>
                    <a:pt x="471" y="44"/>
                  </a:cubicBezTo>
                  <a:cubicBezTo>
                    <a:pt x="475" y="45"/>
                    <a:pt x="512" y="0"/>
                    <a:pt x="513" y="4"/>
                  </a:cubicBezTo>
                  <a:cubicBezTo>
                    <a:pt x="515" y="6"/>
                    <a:pt x="524" y="53"/>
                    <a:pt x="519" y="64"/>
                  </a:cubicBezTo>
                  <a:cubicBezTo>
                    <a:pt x="520" y="78"/>
                    <a:pt x="514" y="77"/>
                    <a:pt x="519" y="88"/>
                  </a:cubicBezTo>
                  <a:cubicBezTo>
                    <a:pt x="524" y="99"/>
                    <a:pt x="536" y="114"/>
                    <a:pt x="546" y="127"/>
                  </a:cubicBezTo>
                  <a:cubicBezTo>
                    <a:pt x="546" y="152"/>
                    <a:pt x="559" y="155"/>
                    <a:pt x="579" y="169"/>
                  </a:cubicBezTo>
                  <a:cubicBezTo>
                    <a:pt x="588" y="197"/>
                    <a:pt x="474" y="161"/>
                    <a:pt x="456" y="163"/>
                  </a:cubicBezTo>
                  <a:cubicBezTo>
                    <a:pt x="429" y="203"/>
                    <a:pt x="469" y="255"/>
                    <a:pt x="483" y="296"/>
                  </a:cubicBezTo>
                  <a:cubicBezTo>
                    <a:pt x="487" y="309"/>
                    <a:pt x="495" y="318"/>
                    <a:pt x="498" y="332"/>
                  </a:cubicBezTo>
                  <a:cubicBezTo>
                    <a:pt x="500" y="340"/>
                    <a:pt x="504" y="356"/>
                    <a:pt x="504" y="356"/>
                  </a:cubicBezTo>
                  <a:cubicBezTo>
                    <a:pt x="503" y="379"/>
                    <a:pt x="503" y="402"/>
                    <a:pt x="501" y="425"/>
                  </a:cubicBezTo>
                  <a:cubicBezTo>
                    <a:pt x="499" y="446"/>
                    <a:pt x="488" y="465"/>
                    <a:pt x="477" y="482"/>
                  </a:cubicBezTo>
                  <a:cubicBezTo>
                    <a:pt x="470" y="493"/>
                    <a:pt x="464" y="506"/>
                    <a:pt x="456" y="518"/>
                  </a:cubicBezTo>
                  <a:cubicBezTo>
                    <a:pt x="436" y="548"/>
                    <a:pt x="370" y="576"/>
                    <a:pt x="336" y="584"/>
                  </a:cubicBezTo>
                  <a:cubicBezTo>
                    <a:pt x="283" y="582"/>
                    <a:pt x="229" y="581"/>
                    <a:pt x="177" y="566"/>
                  </a:cubicBezTo>
                  <a:cubicBezTo>
                    <a:pt x="153" y="559"/>
                    <a:pt x="134" y="550"/>
                    <a:pt x="114" y="536"/>
                  </a:cubicBezTo>
                  <a:cubicBezTo>
                    <a:pt x="108" y="532"/>
                    <a:pt x="96" y="524"/>
                    <a:pt x="96" y="524"/>
                  </a:cubicBezTo>
                  <a:cubicBezTo>
                    <a:pt x="94" y="521"/>
                    <a:pt x="93" y="518"/>
                    <a:pt x="90" y="515"/>
                  </a:cubicBezTo>
                  <a:cubicBezTo>
                    <a:pt x="87" y="512"/>
                    <a:pt x="83" y="512"/>
                    <a:pt x="81" y="509"/>
                  </a:cubicBezTo>
                  <a:cubicBezTo>
                    <a:pt x="74" y="500"/>
                    <a:pt x="72" y="491"/>
                    <a:pt x="63" y="482"/>
                  </a:cubicBezTo>
                  <a:cubicBezTo>
                    <a:pt x="56" y="460"/>
                    <a:pt x="46" y="441"/>
                    <a:pt x="39" y="419"/>
                  </a:cubicBezTo>
                  <a:cubicBezTo>
                    <a:pt x="30" y="393"/>
                    <a:pt x="30" y="365"/>
                    <a:pt x="27" y="338"/>
                  </a:cubicBezTo>
                  <a:cubicBezTo>
                    <a:pt x="30" y="214"/>
                    <a:pt x="0" y="233"/>
                    <a:pt x="54" y="197"/>
                  </a:cubicBezTo>
                  <a:cubicBezTo>
                    <a:pt x="62" y="172"/>
                    <a:pt x="62" y="182"/>
                    <a:pt x="57" y="152"/>
                  </a:cubicBezTo>
                  <a:cubicBezTo>
                    <a:pt x="55" y="142"/>
                    <a:pt x="27" y="112"/>
                    <a:pt x="27" y="112"/>
                  </a:cubicBezTo>
                  <a:cubicBezTo>
                    <a:pt x="30" y="84"/>
                    <a:pt x="51" y="86"/>
                    <a:pt x="51" y="9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2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65"/>
            <p:cNvSpPr>
              <a:spLocks/>
            </p:cNvSpPr>
            <p:nvPr/>
          </p:nvSpPr>
          <p:spPr bwMode="auto">
            <a:xfrm flipH="1">
              <a:off x="4080" y="2736"/>
              <a:ext cx="79" cy="50"/>
            </a:xfrm>
            <a:custGeom>
              <a:avLst/>
              <a:gdLst>
                <a:gd name="T0" fmla="*/ 11 w 140"/>
                <a:gd name="T1" fmla="*/ 3 h 99"/>
                <a:gd name="T2" fmla="*/ 3 w 140"/>
                <a:gd name="T3" fmla="*/ 8 h 99"/>
                <a:gd name="T4" fmla="*/ 0 w 140"/>
                <a:gd name="T5" fmla="*/ 15 h 99"/>
                <a:gd name="T6" fmla="*/ 11 w 140"/>
                <a:gd name="T7" fmla="*/ 25 h 99"/>
                <a:gd name="T8" fmla="*/ 25 w 140"/>
                <a:gd name="T9" fmla="*/ 19 h 99"/>
                <a:gd name="T10" fmla="*/ 33 w 140"/>
                <a:gd name="T11" fmla="*/ 15 h 99"/>
                <a:gd name="T12" fmla="*/ 40 w 140"/>
                <a:gd name="T13" fmla="*/ 9 h 99"/>
                <a:gd name="T14" fmla="*/ 44 w 140"/>
                <a:gd name="T15" fmla="*/ 3 h 99"/>
                <a:gd name="T16" fmla="*/ 36 w 140"/>
                <a:gd name="T17" fmla="*/ 3 h 99"/>
                <a:gd name="T18" fmla="*/ 33 w 140"/>
                <a:gd name="T19" fmla="*/ 4 h 99"/>
                <a:gd name="T20" fmla="*/ 17 w 140"/>
                <a:gd name="T21" fmla="*/ 0 h 99"/>
                <a:gd name="T22" fmla="*/ 11 w 140"/>
                <a:gd name="T23" fmla="*/ 3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"/>
                <a:gd name="T37" fmla="*/ 0 h 99"/>
                <a:gd name="T38" fmla="*/ 140 w 140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" h="99">
                  <a:moveTo>
                    <a:pt x="33" y="12"/>
                  </a:moveTo>
                  <a:cubicBezTo>
                    <a:pt x="20" y="19"/>
                    <a:pt x="15" y="18"/>
                    <a:pt x="9" y="30"/>
                  </a:cubicBezTo>
                  <a:cubicBezTo>
                    <a:pt x="5" y="39"/>
                    <a:pt x="0" y="57"/>
                    <a:pt x="0" y="57"/>
                  </a:cubicBezTo>
                  <a:cubicBezTo>
                    <a:pt x="4" y="81"/>
                    <a:pt x="9" y="91"/>
                    <a:pt x="33" y="99"/>
                  </a:cubicBezTo>
                  <a:cubicBezTo>
                    <a:pt x="49" y="94"/>
                    <a:pt x="63" y="82"/>
                    <a:pt x="78" y="75"/>
                  </a:cubicBezTo>
                  <a:cubicBezTo>
                    <a:pt x="87" y="70"/>
                    <a:pt x="105" y="60"/>
                    <a:pt x="105" y="60"/>
                  </a:cubicBezTo>
                  <a:cubicBezTo>
                    <a:pt x="111" y="51"/>
                    <a:pt x="121" y="47"/>
                    <a:pt x="126" y="36"/>
                  </a:cubicBezTo>
                  <a:cubicBezTo>
                    <a:pt x="140" y="4"/>
                    <a:pt x="124" y="29"/>
                    <a:pt x="138" y="9"/>
                  </a:cubicBezTo>
                  <a:cubicBezTo>
                    <a:pt x="123" y="4"/>
                    <a:pt x="132" y="5"/>
                    <a:pt x="111" y="12"/>
                  </a:cubicBezTo>
                  <a:cubicBezTo>
                    <a:pt x="108" y="13"/>
                    <a:pt x="102" y="15"/>
                    <a:pt x="102" y="15"/>
                  </a:cubicBezTo>
                  <a:cubicBezTo>
                    <a:pt x="82" y="13"/>
                    <a:pt x="61" y="20"/>
                    <a:pt x="54" y="0"/>
                  </a:cubicBezTo>
                  <a:cubicBezTo>
                    <a:pt x="44" y="3"/>
                    <a:pt x="43" y="12"/>
                    <a:pt x="33" y="12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64"/>
            <p:cNvSpPr>
              <a:spLocks/>
            </p:cNvSpPr>
            <p:nvPr/>
          </p:nvSpPr>
          <p:spPr bwMode="auto">
            <a:xfrm flipH="1">
              <a:off x="3792" y="2832"/>
              <a:ext cx="83" cy="104"/>
            </a:xfrm>
            <a:custGeom>
              <a:avLst/>
              <a:gdLst>
                <a:gd name="T0" fmla="*/ 30 w 147"/>
                <a:gd name="T1" fmla="*/ 0 h 207"/>
                <a:gd name="T2" fmla="*/ 22 w 147"/>
                <a:gd name="T3" fmla="*/ 10 h 207"/>
                <a:gd name="T4" fmla="*/ 11 w 147"/>
                <a:gd name="T5" fmla="*/ 19 h 207"/>
                <a:gd name="T6" fmla="*/ 0 w 147"/>
                <a:gd name="T7" fmla="*/ 38 h 207"/>
                <a:gd name="T8" fmla="*/ 15 w 147"/>
                <a:gd name="T9" fmla="*/ 50 h 207"/>
                <a:gd name="T10" fmla="*/ 21 w 147"/>
                <a:gd name="T11" fmla="*/ 51 h 207"/>
                <a:gd name="T12" fmla="*/ 27 w 147"/>
                <a:gd name="T13" fmla="*/ 52 h 207"/>
                <a:gd name="T14" fmla="*/ 36 w 147"/>
                <a:gd name="T15" fmla="*/ 48 h 207"/>
                <a:gd name="T16" fmla="*/ 43 w 147"/>
                <a:gd name="T17" fmla="*/ 34 h 207"/>
                <a:gd name="T18" fmla="*/ 45 w 147"/>
                <a:gd name="T19" fmla="*/ 25 h 207"/>
                <a:gd name="T20" fmla="*/ 46 w 147"/>
                <a:gd name="T21" fmla="*/ 1 h 207"/>
                <a:gd name="T22" fmla="*/ 42 w 147"/>
                <a:gd name="T23" fmla="*/ 6 h 207"/>
                <a:gd name="T24" fmla="*/ 36 w 147"/>
                <a:gd name="T25" fmla="*/ 7 h 207"/>
                <a:gd name="T26" fmla="*/ 30 w 147"/>
                <a:gd name="T27" fmla="*/ 0 h 2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"/>
                <a:gd name="T43" fmla="*/ 0 h 207"/>
                <a:gd name="T44" fmla="*/ 147 w 147"/>
                <a:gd name="T45" fmla="*/ 207 h 2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" h="207">
                  <a:moveTo>
                    <a:pt x="93" y="0"/>
                  </a:moveTo>
                  <a:cubicBezTo>
                    <a:pt x="86" y="16"/>
                    <a:pt x="84" y="29"/>
                    <a:pt x="69" y="39"/>
                  </a:cubicBezTo>
                  <a:cubicBezTo>
                    <a:pt x="60" y="53"/>
                    <a:pt x="48" y="63"/>
                    <a:pt x="36" y="75"/>
                  </a:cubicBezTo>
                  <a:cubicBezTo>
                    <a:pt x="18" y="93"/>
                    <a:pt x="6" y="126"/>
                    <a:pt x="0" y="150"/>
                  </a:cubicBezTo>
                  <a:cubicBezTo>
                    <a:pt x="5" y="188"/>
                    <a:pt x="14" y="187"/>
                    <a:pt x="48" y="198"/>
                  </a:cubicBezTo>
                  <a:cubicBezTo>
                    <a:pt x="54" y="200"/>
                    <a:pt x="60" y="200"/>
                    <a:pt x="66" y="201"/>
                  </a:cubicBezTo>
                  <a:cubicBezTo>
                    <a:pt x="72" y="203"/>
                    <a:pt x="84" y="207"/>
                    <a:pt x="84" y="207"/>
                  </a:cubicBezTo>
                  <a:cubicBezTo>
                    <a:pt x="94" y="204"/>
                    <a:pt x="111" y="192"/>
                    <a:pt x="111" y="192"/>
                  </a:cubicBezTo>
                  <a:cubicBezTo>
                    <a:pt x="121" y="177"/>
                    <a:pt x="132" y="153"/>
                    <a:pt x="135" y="135"/>
                  </a:cubicBezTo>
                  <a:cubicBezTo>
                    <a:pt x="137" y="123"/>
                    <a:pt x="141" y="99"/>
                    <a:pt x="141" y="99"/>
                  </a:cubicBezTo>
                  <a:cubicBezTo>
                    <a:pt x="144" y="63"/>
                    <a:pt x="147" y="39"/>
                    <a:pt x="144" y="3"/>
                  </a:cubicBezTo>
                  <a:cubicBezTo>
                    <a:pt x="140" y="9"/>
                    <a:pt x="136" y="15"/>
                    <a:pt x="132" y="21"/>
                  </a:cubicBezTo>
                  <a:cubicBezTo>
                    <a:pt x="128" y="26"/>
                    <a:pt x="114" y="27"/>
                    <a:pt x="114" y="27"/>
                  </a:cubicBezTo>
                  <a:cubicBezTo>
                    <a:pt x="100" y="22"/>
                    <a:pt x="93" y="15"/>
                    <a:pt x="93" y="0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62"/>
            <p:cNvSpPr>
              <a:spLocks/>
            </p:cNvSpPr>
            <p:nvPr/>
          </p:nvSpPr>
          <p:spPr bwMode="auto">
            <a:xfrm flipH="1">
              <a:off x="3867" y="2592"/>
              <a:ext cx="55" cy="96"/>
            </a:xfrm>
            <a:custGeom>
              <a:avLst/>
              <a:gdLst>
                <a:gd name="T0" fmla="*/ 26 w 60"/>
                <a:gd name="T1" fmla="*/ 0 h 258"/>
                <a:gd name="T2" fmla="*/ 3 w 60"/>
                <a:gd name="T3" fmla="*/ 9 h 258"/>
                <a:gd name="T4" fmla="*/ 10 w 60"/>
                <a:gd name="T5" fmla="*/ 26 h 258"/>
                <a:gd name="T6" fmla="*/ 50 w 60"/>
                <a:gd name="T7" fmla="*/ 32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8"/>
                <a:gd name="T14" fmla="*/ 60 w 60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8">
                  <a:moveTo>
                    <a:pt x="30" y="0"/>
                  </a:moveTo>
                  <a:cubicBezTo>
                    <a:pt x="13" y="22"/>
                    <a:pt x="8" y="36"/>
                    <a:pt x="3" y="63"/>
                  </a:cubicBezTo>
                  <a:cubicBezTo>
                    <a:pt x="1" y="107"/>
                    <a:pt x="0" y="144"/>
                    <a:pt x="12" y="186"/>
                  </a:cubicBezTo>
                  <a:cubicBezTo>
                    <a:pt x="16" y="199"/>
                    <a:pt x="48" y="258"/>
                    <a:pt x="6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Oval 58"/>
            <p:cNvSpPr>
              <a:spLocks noChangeArrowheads="1"/>
            </p:cNvSpPr>
            <p:nvPr/>
          </p:nvSpPr>
          <p:spPr bwMode="auto">
            <a:xfrm flipH="1">
              <a:off x="3792" y="2544"/>
              <a:ext cx="82" cy="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21" name="Oval 59"/>
            <p:cNvSpPr>
              <a:spLocks noChangeArrowheads="1"/>
            </p:cNvSpPr>
            <p:nvPr/>
          </p:nvSpPr>
          <p:spPr bwMode="auto">
            <a:xfrm flipH="1">
              <a:off x="3792" y="25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22" name="Freeform 63"/>
            <p:cNvSpPr>
              <a:spLocks/>
            </p:cNvSpPr>
            <p:nvPr/>
          </p:nvSpPr>
          <p:spPr bwMode="auto">
            <a:xfrm flipH="1">
              <a:off x="3696" y="2688"/>
              <a:ext cx="96" cy="48"/>
            </a:xfrm>
            <a:custGeom>
              <a:avLst/>
              <a:gdLst>
                <a:gd name="T0" fmla="*/ 19 w 88"/>
                <a:gd name="T1" fmla="*/ 0 h 88"/>
                <a:gd name="T2" fmla="*/ 94 w 88"/>
                <a:gd name="T3" fmla="*/ 15 h 88"/>
                <a:gd name="T4" fmla="*/ 101 w 88"/>
                <a:gd name="T5" fmla="*/ 21 h 88"/>
                <a:gd name="T6" fmla="*/ 105 w 88"/>
                <a:gd name="T7" fmla="*/ 23 h 88"/>
                <a:gd name="T8" fmla="*/ 94 w 88"/>
                <a:gd name="T9" fmla="*/ 26 h 88"/>
                <a:gd name="T10" fmla="*/ 73 w 88"/>
                <a:gd name="T11" fmla="*/ 24 h 88"/>
                <a:gd name="T12" fmla="*/ 40 w 88"/>
                <a:gd name="T13" fmla="*/ 18 h 88"/>
                <a:gd name="T14" fmla="*/ 4 w 88"/>
                <a:gd name="T15" fmla="*/ 9 h 88"/>
                <a:gd name="T16" fmla="*/ 19 w 88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16" y="0"/>
                  </a:moveTo>
                  <a:cubicBezTo>
                    <a:pt x="30" y="19"/>
                    <a:pt x="58" y="37"/>
                    <a:pt x="79" y="51"/>
                  </a:cubicBezTo>
                  <a:cubicBezTo>
                    <a:pt x="81" y="57"/>
                    <a:pt x="83" y="63"/>
                    <a:pt x="85" y="69"/>
                  </a:cubicBezTo>
                  <a:cubicBezTo>
                    <a:pt x="86" y="72"/>
                    <a:pt x="88" y="78"/>
                    <a:pt x="88" y="78"/>
                  </a:cubicBezTo>
                  <a:cubicBezTo>
                    <a:pt x="85" y="81"/>
                    <a:pt x="83" y="87"/>
                    <a:pt x="79" y="87"/>
                  </a:cubicBezTo>
                  <a:cubicBezTo>
                    <a:pt x="73" y="88"/>
                    <a:pt x="61" y="81"/>
                    <a:pt x="61" y="81"/>
                  </a:cubicBezTo>
                  <a:cubicBezTo>
                    <a:pt x="53" y="73"/>
                    <a:pt x="34" y="60"/>
                    <a:pt x="34" y="60"/>
                  </a:cubicBezTo>
                  <a:cubicBezTo>
                    <a:pt x="27" y="49"/>
                    <a:pt x="15" y="37"/>
                    <a:pt x="4" y="30"/>
                  </a:cubicBezTo>
                  <a:cubicBezTo>
                    <a:pt x="0" y="17"/>
                    <a:pt x="3" y="6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Freeform 60"/>
            <p:cNvSpPr>
              <a:spLocks/>
            </p:cNvSpPr>
            <p:nvPr/>
          </p:nvSpPr>
          <p:spPr bwMode="auto">
            <a:xfrm flipH="1">
              <a:off x="3696" y="2592"/>
              <a:ext cx="96" cy="144"/>
            </a:xfrm>
            <a:custGeom>
              <a:avLst/>
              <a:gdLst>
                <a:gd name="T0" fmla="*/ 48 w 147"/>
                <a:gd name="T1" fmla="*/ 2 h 189"/>
                <a:gd name="T2" fmla="*/ 20 w 147"/>
                <a:gd name="T3" fmla="*/ 53 h 189"/>
                <a:gd name="T4" fmla="*/ 4 w 147"/>
                <a:gd name="T5" fmla="*/ 84 h 189"/>
                <a:gd name="T6" fmla="*/ 0 w 147"/>
                <a:gd name="T7" fmla="*/ 99 h 189"/>
                <a:gd name="T8" fmla="*/ 22 w 147"/>
                <a:gd name="T9" fmla="*/ 104 h 189"/>
                <a:gd name="T10" fmla="*/ 35 w 147"/>
                <a:gd name="T11" fmla="*/ 69 h 189"/>
                <a:gd name="T12" fmla="*/ 63 w 147"/>
                <a:gd name="T13" fmla="*/ 18 h 189"/>
                <a:gd name="T14" fmla="*/ 54 w 147"/>
                <a:gd name="T15" fmla="*/ 0 h 189"/>
                <a:gd name="T16" fmla="*/ 48 w 147"/>
                <a:gd name="T17" fmla="*/ 2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89"/>
                <a:gd name="T29" fmla="*/ 147 w 147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89">
                  <a:moveTo>
                    <a:pt x="114" y="3"/>
                  </a:moveTo>
                  <a:cubicBezTo>
                    <a:pt x="96" y="30"/>
                    <a:pt x="75" y="72"/>
                    <a:pt x="48" y="90"/>
                  </a:cubicBezTo>
                  <a:cubicBezTo>
                    <a:pt x="35" y="109"/>
                    <a:pt x="22" y="125"/>
                    <a:pt x="9" y="144"/>
                  </a:cubicBezTo>
                  <a:cubicBezTo>
                    <a:pt x="4" y="152"/>
                    <a:pt x="0" y="171"/>
                    <a:pt x="0" y="171"/>
                  </a:cubicBezTo>
                  <a:cubicBezTo>
                    <a:pt x="18" y="189"/>
                    <a:pt x="22" y="183"/>
                    <a:pt x="51" y="180"/>
                  </a:cubicBezTo>
                  <a:cubicBezTo>
                    <a:pt x="76" y="163"/>
                    <a:pt x="66" y="135"/>
                    <a:pt x="81" y="120"/>
                  </a:cubicBezTo>
                  <a:cubicBezTo>
                    <a:pt x="106" y="95"/>
                    <a:pt x="136" y="64"/>
                    <a:pt x="147" y="30"/>
                  </a:cubicBezTo>
                  <a:cubicBezTo>
                    <a:pt x="144" y="12"/>
                    <a:pt x="143" y="6"/>
                    <a:pt x="126" y="0"/>
                  </a:cubicBezTo>
                  <a:cubicBezTo>
                    <a:pt x="122" y="1"/>
                    <a:pt x="114" y="3"/>
                    <a:pt x="114" y="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66"/>
            <p:cNvSpPr>
              <a:spLocks/>
            </p:cNvSpPr>
            <p:nvPr/>
          </p:nvSpPr>
          <p:spPr bwMode="auto">
            <a:xfrm rot="20291916" flipH="1">
              <a:off x="4128" y="2496"/>
              <a:ext cx="136" cy="223"/>
            </a:xfrm>
            <a:custGeom>
              <a:avLst/>
              <a:gdLst>
                <a:gd name="T0" fmla="*/ 65 w 240"/>
                <a:gd name="T1" fmla="*/ 31 h 444"/>
                <a:gd name="T2" fmla="*/ 48 w 240"/>
                <a:gd name="T3" fmla="*/ 21 h 444"/>
                <a:gd name="T4" fmla="*/ 40 w 240"/>
                <a:gd name="T5" fmla="*/ 15 h 444"/>
                <a:gd name="T6" fmla="*/ 29 w 240"/>
                <a:gd name="T7" fmla="*/ 9 h 444"/>
                <a:gd name="T8" fmla="*/ 23 w 240"/>
                <a:gd name="T9" fmla="*/ 6 h 444"/>
                <a:gd name="T10" fmla="*/ 12 w 240"/>
                <a:gd name="T11" fmla="*/ 0 h 444"/>
                <a:gd name="T12" fmla="*/ 1 w 240"/>
                <a:gd name="T13" fmla="*/ 12 h 444"/>
                <a:gd name="T14" fmla="*/ 4 w 240"/>
                <a:gd name="T15" fmla="*/ 27 h 444"/>
                <a:gd name="T16" fmla="*/ 9 w 240"/>
                <a:gd name="T17" fmla="*/ 34 h 444"/>
                <a:gd name="T18" fmla="*/ 16 w 240"/>
                <a:gd name="T19" fmla="*/ 51 h 444"/>
                <a:gd name="T20" fmla="*/ 15 w 240"/>
                <a:gd name="T21" fmla="*/ 63 h 444"/>
                <a:gd name="T22" fmla="*/ 12 w 240"/>
                <a:gd name="T23" fmla="*/ 71 h 444"/>
                <a:gd name="T24" fmla="*/ 9 w 240"/>
                <a:gd name="T25" fmla="*/ 76 h 444"/>
                <a:gd name="T26" fmla="*/ 5 w 240"/>
                <a:gd name="T27" fmla="*/ 84 h 444"/>
                <a:gd name="T28" fmla="*/ 3 w 240"/>
                <a:gd name="T29" fmla="*/ 88 h 444"/>
                <a:gd name="T30" fmla="*/ 4 w 240"/>
                <a:gd name="T31" fmla="*/ 96 h 444"/>
                <a:gd name="T32" fmla="*/ 11 w 240"/>
                <a:gd name="T33" fmla="*/ 112 h 444"/>
                <a:gd name="T34" fmla="*/ 21 w 240"/>
                <a:gd name="T35" fmla="*/ 106 h 444"/>
                <a:gd name="T36" fmla="*/ 40 w 240"/>
                <a:gd name="T37" fmla="*/ 94 h 444"/>
                <a:gd name="T38" fmla="*/ 45 w 240"/>
                <a:gd name="T39" fmla="*/ 91 h 444"/>
                <a:gd name="T40" fmla="*/ 51 w 240"/>
                <a:gd name="T41" fmla="*/ 88 h 444"/>
                <a:gd name="T42" fmla="*/ 76 w 240"/>
                <a:gd name="T43" fmla="*/ 76 h 444"/>
                <a:gd name="T44" fmla="*/ 73 w 240"/>
                <a:gd name="T45" fmla="*/ 77 h 444"/>
                <a:gd name="T46" fmla="*/ 61 w 240"/>
                <a:gd name="T47" fmla="*/ 80 h 444"/>
                <a:gd name="T48" fmla="*/ 33 w 240"/>
                <a:gd name="T49" fmla="*/ 87 h 444"/>
                <a:gd name="T50" fmla="*/ 24 w 240"/>
                <a:gd name="T51" fmla="*/ 86 h 444"/>
                <a:gd name="T52" fmla="*/ 33 w 240"/>
                <a:gd name="T53" fmla="*/ 82 h 444"/>
                <a:gd name="T54" fmla="*/ 50 w 240"/>
                <a:gd name="T55" fmla="*/ 73 h 444"/>
                <a:gd name="T56" fmla="*/ 59 w 240"/>
                <a:gd name="T57" fmla="*/ 70 h 444"/>
                <a:gd name="T58" fmla="*/ 62 w 240"/>
                <a:gd name="T59" fmla="*/ 70 h 444"/>
                <a:gd name="T60" fmla="*/ 47 w 240"/>
                <a:gd name="T61" fmla="*/ 73 h 444"/>
                <a:gd name="T62" fmla="*/ 40 w 240"/>
                <a:gd name="T63" fmla="*/ 74 h 444"/>
                <a:gd name="T64" fmla="*/ 29 w 240"/>
                <a:gd name="T65" fmla="*/ 76 h 444"/>
                <a:gd name="T66" fmla="*/ 31 w 240"/>
                <a:gd name="T67" fmla="*/ 72 h 444"/>
                <a:gd name="T68" fmla="*/ 51 w 240"/>
                <a:gd name="T69" fmla="*/ 65 h 444"/>
                <a:gd name="T70" fmla="*/ 33 w 240"/>
                <a:gd name="T71" fmla="*/ 67 h 444"/>
                <a:gd name="T72" fmla="*/ 26 w 240"/>
                <a:gd name="T73" fmla="*/ 63 h 444"/>
                <a:gd name="T74" fmla="*/ 27 w 240"/>
                <a:gd name="T75" fmla="*/ 61 h 444"/>
                <a:gd name="T76" fmla="*/ 41 w 240"/>
                <a:gd name="T77" fmla="*/ 54 h 444"/>
                <a:gd name="T78" fmla="*/ 47 w 240"/>
                <a:gd name="T79" fmla="*/ 53 h 444"/>
                <a:gd name="T80" fmla="*/ 41 w 240"/>
                <a:gd name="T81" fmla="*/ 54 h 444"/>
                <a:gd name="T82" fmla="*/ 27 w 240"/>
                <a:gd name="T83" fmla="*/ 51 h 444"/>
                <a:gd name="T84" fmla="*/ 29 w 240"/>
                <a:gd name="T85" fmla="*/ 45 h 444"/>
                <a:gd name="T86" fmla="*/ 44 w 240"/>
                <a:gd name="T87" fmla="*/ 49 h 444"/>
                <a:gd name="T88" fmla="*/ 46 w 240"/>
                <a:gd name="T89" fmla="*/ 48 h 444"/>
                <a:gd name="T90" fmla="*/ 44 w 240"/>
                <a:gd name="T91" fmla="*/ 47 h 444"/>
                <a:gd name="T92" fmla="*/ 41 w 240"/>
                <a:gd name="T93" fmla="*/ 45 h 444"/>
                <a:gd name="T94" fmla="*/ 36 w 240"/>
                <a:gd name="T95" fmla="*/ 42 h 444"/>
                <a:gd name="T96" fmla="*/ 33 w 240"/>
                <a:gd name="T97" fmla="*/ 40 h 444"/>
                <a:gd name="T98" fmla="*/ 29 w 240"/>
                <a:gd name="T99" fmla="*/ 36 h 444"/>
                <a:gd name="T100" fmla="*/ 26 w 240"/>
                <a:gd name="T101" fmla="*/ 33 h 444"/>
                <a:gd name="T102" fmla="*/ 22 w 240"/>
                <a:gd name="T103" fmla="*/ 29 h 444"/>
                <a:gd name="T104" fmla="*/ 20 w 240"/>
                <a:gd name="T105" fmla="*/ 27 h 444"/>
                <a:gd name="T106" fmla="*/ 49 w 240"/>
                <a:gd name="T107" fmla="*/ 41 h 444"/>
                <a:gd name="T108" fmla="*/ 52 w 240"/>
                <a:gd name="T109" fmla="*/ 43 h 444"/>
                <a:gd name="T110" fmla="*/ 51 w 240"/>
                <a:gd name="T111" fmla="*/ 41 h 444"/>
                <a:gd name="T112" fmla="*/ 48 w 240"/>
                <a:gd name="T113" fmla="*/ 36 h 444"/>
                <a:gd name="T114" fmla="*/ 31 w 240"/>
                <a:gd name="T115" fmla="*/ 21 h 444"/>
                <a:gd name="T116" fmla="*/ 54 w 240"/>
                <a:gd name="T117" fmla="*/ 26 h 444"/>
                <a:gd name="T118" fmla="*/ 65 w 240"/>
                <a:gd name="T119" fmla="*/ 31 h 4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0"/>
                <a:gd name="T181" fmla="*/ 0 h 444"/>
                <a:gd name="T182" fmla="*/ 240 w 240"/>
                <a:gd name="T183" fmla="*/ 444 h 4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0" h="444">
                  <a:moveTo>
                    <a:pt x="201" y="123"/>
                  </a:moveTo>
                  <a:cubicBezTo>
                    <a:pt x="183" y="105"/>
                    <a:pt x="171" y="95"/>
                    <a:pt x="150" y="81"/>
                  </a:cubicBezTo>
                  <a:cubicBezTo>
                    <a:pt x="141" y="75"/>
                    <a:pt x="123" y="60"/>
                    <a:pt x="123" y="60"/>
                  </a:cubicBezTo>
                  <a:cubicBezTo>
                    <a:pt x="116" y="49"/>
                    <a:pt x="101" y="41"/>
                    <a:pt x="90" y="33"/>
                  </a:cubicBezTo>
                  <a:cubicBezTo>
                    <a:pt x="84" y="29"/>
                    <a:pt x="72" y="21"/>
                    <a:pt x="72" y="21"/>
                  </a:cubicBezTo>
                  <a:cubicBezTo>
                    <a:pt x="64" y="9"/>
                    <a:pt x="51" y="8"/>
                    <a:pt x="39" y="0"/>
                  </a:cubicBezTo>
                  <a:cubicBezTo>
                    <a:pt x="0" y="4"/>
                    <a:pt x="7" y="5"/>
                    <a:pt x="3" y="45"/>
                  </a:cubicBezTo>
                  <a:cubicBezTo>
                    <a:pt x="5" y="66"/>
                    <a:pt x="2" y="89"/>
                    <a:pt x="12" y="108"/>
                  </a:cubicBezTo>
                  <a:cubicBezTo>
                    <a:pt x="25" y="131"/>
                    <a:pt x="22" y="118"/>
                    <a:pt x="27" y="135"/>
                  </a:cubicBezTo>
                  <a:cubicBezTo>
                    <a:pt x="34" y="158"/>
                    <a:pt x="33" y="183"/>
                    <a:pt x="51" y="201"/>
                  </a:cubicBezTo>
                  <a:cubicBezTo>
                    <a:pt x="58" y="221"/>
                    <a:pt x="57" y="231"/>
                    <a:pt x="45" y="249"/>
                  </a:cubicBezTo>
                  <a:cubicBezTo>
                    <a:pt x="44" y="254"/>
                    <a:pt x="43" y="274"/>
                    <a:pt x="39" y="282"/>
                  </a:cubicBezTo>
                  <a:cubicBezTo>
                    <a:pt x="35" y="288"/>
                    <a:pt x="27" y="300"/>
                    <a:pt x="27" y="300"/>
                  </a:cubicBezTo>
                  <a:cubicBezTo>
                    <a:pt x="24" y="315"/>
                    <a:pt x="21" y="320"/>
                    <a:pt x="15" y="333"/>
                  </a:cubicBezTo>
                  <a:cubicBezTo>
                    <a:pt x="12" y="339"/>
                    <a:pt x="9" y="351"/>
                    <a:pt x="9" y="351"/>
                  </a:cubicBezTo>
                  <a:cubicBezTo>
                    <a:pt x="13" y="363"/>
                    <a:pt x="9" y="369"/>
                    <a:pt x="12" y="381"/>
                  </a:cubicBezTo>
                  <a:cubicBezTo>
                    <a:pt x="14" y="415"/>
                    <a:pt x="3" y="434"/>
                    <a:pt x="33" y="444"/>
                  </a:cubicBezTo>
                  <a:cubicBezTo>
                    <a:pt x="48" y="439"/>
                    <a:pt x="53" y="429"/>
                    <a:pt x="66" y="420"/>
                  </a:cubicBezTo>
                  <a:cubicBezTo>
                    <a:pt x="81" y="398"/>
                    <a:pt x="105" y="390"/>
                    <a:pt x="123" y="372"/>
                  </a:cubicBezTo>
                  <a:cubicBezTo>
                    <a:pt x="143" y="352"/>
                    <a:pt x="121" y="371"/>
                    <a:pt x="141" y="360"/>
                  </a:cubicBezTo>
                  <a:cubicBezTo>
                    <a:pt x="147" y="356"/>
                    <a:pt x="159" y="348"/>
                    <a:pt x="159" y="348"/>
                  </a:cubicBezTo>
                  <a:cubicBezTo>
                    <a:pt x="167" y="336"/>
                    <a:pt x="221" y="314"/>
                    <a:pt x="237" y="303"/>
                  </a:cubicBezTo>
                  <a:cubicBezTo>
                    <a:pt x="240" y="301"/>
                    <a:pt x="229" y="305"/>
                    <a:pt x="225" y="306"/>
                  </a:cubicBezTo>
                  <a:cubicBezTo>
                    <a:pt x="217" y="308"/>
                    <a:pt x="197" y="313"/>
                    <a:pt x="189" y="318"/>
                  </a:cubicBezTo>
                  <a:cubicBezTo>
                    <a:pt x="165" y="334"/>
                    <a:pt x="130" y="339"/>
                    <a:pt x="102" y="345"/>
                  </a:cubicBezTo>
                  <a:cubicBezTo>
                    <a:pt x="93" y="344"/>
                    <a:pt x="80" y="350"/>
                    <a:pt x="75" y="342"/>
                  </a:cubicBezTo>
                  <a:cubicBezTo>
                    <a:pt x="69" y="333"/>
                    <a:pt x="93" y="330"/>
                    <a:pt x="102" y="324"/>
                  </a:cubicBezTo>
                  <a:cubicBezTo>
                    <a:pt x="116" y="315"/>
                    <a:pt x="140" y="296"/>
                    <a:pt x="156" y="291"/>
                  </a:cubicBezTo>
                  <a:cubicBezTo>
                    <a:pt x="202" y="276"/>
                    <a:pt x="154" y="293"/>
                    <a:pt x="183" y="279"/>
                  </a:cubicBezTo>
                  <a:cubicBezTo>
                    <a:pt x="186" y="278"/>
                    <a:pt x="195" y="275"/>
                    <a:pt x="192" y="276"/>
                  </a:cubicBezTo>
                  <a:cubicBezTo>
                    <a:pt x="177" y="281"/>
                    <a:pt x="163" y="284"/>
                    <a:pt x="147" y="288"/>
                  </a:cubicBezTo>
                  <a:cubicBezTo>
                    <a:pt x="139" y="290"/>
                    <a:pt x="131" y="291"/>
                    <a:pt x="123" y="294"/>
                  </a:cubicBezTo>
                  <a:cubicBezTo>
                    <a:pt x="100" y="302"/>
                    <a:pt x="111" y="299"/>
                    <a:pt x="90" y="303"/>
                  </a:cubicBezTo>
                  <a:cubicBezTo>
                    <a:pt x="74" y="298"/>
                    <a:pt x="86" y="290"/>
                    <a:pt x="96" y="285"/>
                  </a:cubicBezTo>
                  <a:cubicBezTo>
                    <a:pt x="116" y="275"/>
                    <a:pt x="138" y="265"/>
                    <a:pt x="159" y="258"/>
                  </a:cubicBezTo>
                  <a:cubicBezTo>
                    <a:pt x="145" y="253"/>
                    <a:pt x="118" y="265"/>
                    <a:pt x="102" y="267"/>
                  </a:cubicBezTo>
                  <a:cubicBezTo>
                    <a:pt x="75" y="264"/>
                    <a:pt x="75" y="272"/>
                    <a:pt x="81" y="249"/>
                  </a:cubicBezTo>
                  <a:cubicBezTo>
                    <a:pt x="82" y="246"/>
                    <a:pt x="82" y="242"/>
                    <a:pt x="84" y="240"/>
                  </a:cubicBezTo>
                  <a:cubicBezTo>
                    <a:pt x="97" y="227"/>
                    <a:pt x="113" y="221"/>
                    <a:pt x="129" y="216"/>
                  </a:cubicBezTo>
                  <a:cubicBezTo>
                    <a:pt x="135" y="214"/>
                    <a:pt x="147" y="210"/>
                    <a:pt x="147" y="210"/>
                  </a:cubicBezTo>
                  <a:lnTo>
                    <a:pt x="129" y="216"/>
                  </a:lnTo>
                  <a:cubicBezTo>
                    <a:pt x="112" y="213"/>
                    <a:pt x="100" y="206"/>
                    <a:pt x="84" y="201"/>
                  </a:cubicBezTo>
                  <a:cubicBezTo>
                    <a:pt x="76" y="189"/>
                    <a:pt x="76" y="185"/>
                    <a:pt x="90" y="180"/>
                  </a:cubicBezTo>
                  <a:cubicBezTo>
                    <a:pt x="107" y="183"/>
                    <a:pt x="121" y="186"/>
                    <a:pt x="135" y="195"/>
                  </a:cubicBezTo>
                  <a:cubicBezTo>
                    <a:pt x="138" y="194"/>
                    <a:pt x="144" y="195"/>
                    <a:pt x="144" y="192"/>
                  </a:cubicBezTo>
                  <a:cubicBezTo>
                    <a:pt x="144" y="188"/>
                    <a:pt x="138" y="189"/>
                    <a:pt x="135" y="186"/>
                  </a:cubicBezTo>
                  <a:cubicBezTo>
                    <a:pt x="132" y="183"/>
                    <a:pt x="132" y="179"/>
                    <a:pt x="129" y="177"/>
                  </a:cubicBezTo>
                  <a:cubicBezTo>
                    <a:pt x="124" y="172"/>
                    <a:pt x="117" y="169"/>
                    <a:pt x="111" y="165"/>
                  </a:cubicBezTo>
                  <a:cubicBezTo>
                    <a:pt x="108" y="163"/>
                    <a:pt x="102" y="159"/>
                    <a:pt x="102" y="159"/>
                  </a:cubicBezTo>
                  <a:cubicBezTo>
                    <a:pt x="98" y="153"/>
                    <a:pt x="95" y="146"/>
                    <a:pt x="90" y="141"/>
                  </a:cubicBezTo>
                  <a:cubicBezTo>
                    <a:pt x="87" y="138"/>
                    <a:pt x="84" y="135"/>
                    <a:pt x="81" y="132"/>
                  </a:cubicBezTo>
                  <a:cubicBezTo>
                    <a:pt x="77" y="126"/>
                    <a:pt x="73" y="120"/>
                    <a:pt x="69" y="114"/>
                  </a:cubicBezTo>
                  <a:cubicBezTo>
                    <a:pt x="67" y="111"/>
                    <a:pt x="63" y="105"/>
                    <a:pt x="63" y="105"/>
                  </a:cubicBezTo>
                  <a:cubicBezTo>
                    <a:pt x="91" y="96"/>
                    <a:pt x="126" y="153"/>
                    <a:pt x="153" y="162"/>
                  </a:cubicBezTo>
                  <a:cubicBezTo>
                    <a:pt x="156" y="165"/>
                    <a:pt x="158" y="171"/>
                    <a:pt x="162" y="171"/>
                  </a:cubicBezTo>
                  <a:cubicBezTo>
                    <a:pt x="165" y="171"/>
                    <a:pt x="160" y="165"/>
                    <a:pt x="159" y="162"/>
                  </a:cubicBezTo>
                  <a:cubicBezTo>
                    <a:pt x="156" y="156"/>
                    <a:pt x="154" y="150"/>
                    <a:pt x="150" y="144"/>
                  </a:cubicBezTo>
                  <a:cubicBezTo>
                    <a:pt x="135" y="121"/>
                    <a:pt x="111" y="104"/>
                    <a:pt x="96" y="81"/>
                  </a:cubicBezTo>
                  <a:cubicBezTo>
                    <a:pt x="126" y="71"/>
                    <a:pt x="143" y="85"/>
                    <a:pt x="168" y="102"/>
                  </a:cubicBezTo>
                  <a:cubicBezTo>
                    <a:pt x="174" y="106"/>
                    <a:pt x="204" y="123"/>
                    <a:pt x="201" y="123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713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8.09249E-7 L 0.37222 0.0062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00" y="3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4509E-6 L -0.32222 0.01017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0" y="5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22222E-6 2.31214E-6 L -0.14305 -0.00648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63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9653E-6 L 0.48055 0.00069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16185E-6 L -0.28333 0.0118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02289 L -0.09167 -0.0326 " pathEditMode="relative" rAng="0" ptsTypes="AA">
                                      <p:cBhvr>
                                        <p:cTn id="9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7" grpId="0" animBg="1"/>
      <p:bldP spid="2158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7696200" cy="3429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a property of any moving object that depends on its </a:t>
            </a:r>
            <a:r>
              <a:rPr lang="en-US" b="1" i="1" smtClean="0">
                <a:latin typeface="Times New Roman" pitchFamily="18" charset="0"/>
              </a:rPr>
              <a:t>mass</a:t>
            </a:r>
            <a:r>
              <a:rPr lang="en-US" b="1" smtClean="0">
                <a:latin typeface="Times New Roman" pitchFamily="18" charset="0"/>
              </a:rPr>
              <a:t> and </a:t>
            </a:r>
            <a:r>
              <a:rPr lang="en-US" b="1" i="1" smtClean="0">
                <a:latin typeface="Times New Roman" pitchFamily="18" charset="0"/>
              </a:rPr>
              <a:t>velocity </a:t>
            </a:r>
            <a:r>
              <a:rPr lang="en-US" b="1" smtClean="0">
                <a:latin typeface="Times New Roman" pitchFamily="18" charset="0"/>
              </a:rPr>
              <a:t>(or speed if you don’t worry about direction)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must know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both</a:t>
            </a:r>
            <a:r>
              <a:rPr lang="en-US" b="1" i="1" smtClean="0">
                <a:latin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</a:rPr>
              <a:t>of these in order to calculate momentum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normally we will use </a:t>
            </a:r>
            <a:r>
              <a:rPr lang="en-US" b="1" i="1" smtClean="0">
                <a:latin typeface="Times New Roman" pitchFamily="18" charset="0"/>
              </a:rPr>
              <a:t>g(m/s) </a:t>
            </a:r>
            <a:r>
              <a:rPr lang="en-US" b="1" smtClean="0">
                <a:latin typeface="Times New Roman" pitchFamily="18" charset="0"/>
              </a:rPr>
              <a:t>or</a:t>
            </a:r>
            <a:r>
              <a:rPr lang="en-US" b="1" i="1" smtClean="0">
                <a:latin typeface="Times New Roman" pitchFamily="18" charset="0"/>
              </a:rPr>
              <a:t> kg(m/s) </a:t>
            </a:r>
            <a:r>
              <a:rPr lang="en-US" b="1" smtClean="0">
                <a:latin typeface="Times New Roman" pitchFamily="18" charset="0"/>
              </a:rPr>
              <a:t>as a unit of measurement</a:t>
            </a:r>
            <a:endParaRPr lang="en-US" b="1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i="1" smtClean="0">
              <a:latin typeface="Times New Roman" pitchFamily="18" charset="0"/>
            </a:endParaRPr>
          </a:p>
        </p:txBody>
      </p:sp>
      <p:pic>
        <p:nvPicPr>
          <p:cNvPr id="9221" name="Picture 5" descr="bus_moment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3886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29" descr="u4l1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657600"/>
            <a:ext cx="33528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43600" y="5791200"/>
            <a:ext cx="147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Bill Nye 2:06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1066800" y="1600200"/>
            <a:ext cx="7010400" cy="1981200"/>
          </a:xfrm>
          <a:prstGeom prst="roundRect">
            <a:avLst>
              <a:gd name="adj" fmla="val 16667"/>
            </a:avLst>
          </a:prstGeom>
          <a:solidFill>
            <a:srgbClr val="EFFC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3963988"/>
            <a:ext cx="34845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b="1">
                <a:latin typeface="Times New Roman" pitchFamily="18" charset="0"/>
              </a:rPr>
              <a:t>ρ</a:t>
            </a:r>
            <a:r>
              <a:rPr lang="en-US" sz="4000" b="1">
                <a:latin typeface="Times New Roman" pitchFamily="18" charset="0"/>
              </a:rPr>
              <a:t> = momentum</a:t>
            </a:r>
          </a:p>
          <a:p>
            <a:r>
              <a:rPr lang="en-US" sz="4000" b="1">
                <a:latin typeface="Times New Roman" pitchFamily="18" charset="0"/>
              </a:rPr>
              <a:t>m = mass</a:t>
            </a:r>
          </a:p>
          <a:p>
            <a:r>
              <a:rPr lang="en-US" sz="4000" b="1">
                <a:latin typeface="Times New Roman" pitchFamily="18" charset="0"/>
              </a:rPr>
              <a:t>v = velocity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00200" y="1828800"/>
            <a:ext cx="58515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400" b="1">
                <a:latin typeface="Times New Roman" pitchFamily="18" charset="0"/>
              </a:rPr>
              <a:t>ρ</a:t>
            </a:r>
            <a:r>
              <a:rPr lang="en-US" sz="4400" b="1">
                <a:latin typeface="Times New Roman" pitchFamily="18" charset="0"/>
              </a:rPr>
              <a:t> = mv   </a:t>
            </a:r>
            <a:r>
              <a:rPr lang="en-US" b="1">
                <a:latin typeface="Times New Roman" pitchFamily="18" charset="0"/>
              </a:rPr>
              <a:t>or</a:t>
            </a:r>
            <a:r>
              <a:rPr lang="en-US" sz="4400" b="1">
                <a:latin typeface="Times New Roman" pitchFamily="18" charset="0"/>
              </a:rPr>
              <a:t>   </a:t>
            </a:r>
            <a:r>
              <a:rPr lang="el-GR" sz="4400" b="1">
                <a:latin typeface="Times New Roman" pitchFamily="18" charset="0"/>
              </a:rPr>
              <a:t>ρ</a:t>
            </a:r>
            <a:r>
              <a:rPr lang="en-US" sz="4400" b="1">
                <a:latin typeface="Times New Roman" pitchFamily="18" charset="0"/>
              </a:rPr>
              <a:t> = m</a:t>
            </a:r>
            <a:r>
              <a:rPr lang="en-US" sz="4400" b="1">
                <a:latin typeface="Times New Roman" pitchFamily="18" charset="0"/>
                <a:cs typeface="Arial" charset="0"/>
              </a:rPr>
              <a:t>·v   </a:t>
            </a:r>
          </a:p>
          <a:p>
            <a:r>
              <a:rPr lang="en-US" b="1">
                <a:latin typeface="Times New Roman" pitchFamily="18" charset="0"/>
                <a:cs typeface="Arial" charset="0"/>
              </a:rPr>
              <a:t>or</a:t>
            </a:r>
            <a:r>
              <a:rPr lang="en-US" sz="4400" b="1">
                <a:latin typeface="Times New Roman" pitchFamily="18" charset="0"/>
                <a:cs typeface="Arial" charset="0"/>
              </a:rPr>
              <a:t>  </a:t>
            </a:r>
            <a:r>
              <a:rPr lang="el-GR" sz="4400" b="1">
                <a:latin typeface="Times New Roman" pitchFamily="18" charset="0"/>
              </a:rPr>
              <a:t>ρ</a:t>
            </a:r>
            <a:r>
              <a:rPr lang="en-US" sz="4400" b="1">
                <a:latin typeface="Times New Roman" pitchFamily="18" charset="0"/>
              </a:rPr>
              <a:t>  = </a:t>
            </a:r>
            <a:r>
              <a:rPr lang="en-US" sz="4400" b="1">
                <a:latin typeface="Times New Roman" pitchFamily="18" charset="0"/>
                <a:cs typeface="Arial" charset="0"/>
              </a:rPr>
              <a:t>m </a:t>
            </a:r>
            <a:r>
              <a:rPr lang="en-US" sz="4400" b="1" baseline="12000">
                <a:latin typeface="Times New Roman" pitchFamily="18" charset="0"/>
                <a:cs typeface="Arial" charset="0"/>
              </a:rPr>
              <a:t>x</a:t>
            </a:r>
            <a:r>
              <a:rPr lang="en-US" sz="4400" b="1">
                <a:latin typeface="Times New Roman" pitchFamily="18" charset="0"/>
                <a:cs typeface="Arial" charset="0"/>
              </a:rPr>
              <a:t> v  </a:t>
            </a:r>
            <a:r>
              <a:rPr lang="en-US" b="1">
                <a:latin typeface="Times New Roman" pitchFamily="18" charset="0"/>
                <a:cs typeface="Arial" charset="0"/>
              </a:rPr>
              <a:t>or</a:t>
            </a:r>
            <a:r>
              <a:rPr lang="en-US" sz="4400" b="1">
                <a:latin typeface="Times New Roman" pitchFamily="18" charset="0"/>
                <a:cs typeface="Arial" charset="0"/>
              </a:rPr>
              <a:t>   </a:t>
            </a:r>
            <a:r>
              <a:rPr lang="el-GR" sz="4400" b="1">
                <a:latin typeface="Times New Roman" pitchFamily="18" charset="0"/>
              </a:rPr>
              <a:t>ρ</a:t>
            </a:r>
            <a:r>
              <a:rPr lang="en-US" sz="4400" b="1">
                <a:latin typeface="Times New Roman" pitchFamily="18" charset="0"/>
              </a:rPr>
              <a:t> = m(v)</a:t>
            </a:r>
          </a:p>
        </p:txBody>
      </p:sp>
      <p:sp>
        <p:nvSpPr>
          <p:cNvPr id="4101" name="Text Box 21"/>
          <p:cNvSpPr txBox="1">
            <a:spLocks noChangeArrowheads="1"/>
          </p:cNvSpPr>
          <p:nvPr/>
        </p:nvSpPr>
        <p:spPr bwMode="auto">
          <a:xfrm>
            <a:off x="2590800" y="558800"/>
            <a:ext cx="415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Momentum formula</a:t>
            </a:r>
          </a:p>
        </p:txBody>
      </p:sp>
      <p:pic>
        <p:nvPicPr>
          <p:cNvPr id="5143" name="Picture 23" descr="pm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828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111 0.01643 C -0.71875 0.0169 -0.75295 0.0125 -0.76528 0.02569 C -0.77292 0.0338 -0.77535 0.04375 -0.78473 0.04792 C -0.7842 0.04421 -0.78143 0.03935 -0.78334 0.0368 C -0.7849 0.03472 -0.7875 0.03981 -0.78889 0.04236 C -0.78993 0.04444 -0.78959 0.04745 -0.79028 0.04977 C -0.79254 0.05787 -0.79705 0.06435 -0.8 0.07199 C -0.804 0.08264 -0.80782 0.09259 -0.81111 0.10347 C -0.81302 0.12176 -0.81511 0.13588 -0.81667 0.15532 C -0.81563 0.18449 -0.81372 0.21319 -0.8125 0.24236 C -0.81181 0.29305 -0.80729 0.35 -0.8125 0.40162 C -0.81198 0.44861 -0.81198 0.49537 -0.81111 0.54236 C -0.81077 0.56389 -0.81129 0.55995 -0.80834 0.57199 C -0.80816 0.57731 -0.80851 0.60023 -0.80556 0.61088 C -0.80348 0.61829 -0.80087 0.62569 -0.79861 0.6331 C -0.79723 0.6375 -0.79445 0.64606 -0.79445 0.6463 C -0.79289 0.65694 -0.79115 0.66227 -0.7875 0.67199 C -0.78438 0.68055 -0.78733 0.68264 -0.78056 0.68866 C -0.78004 0.69236 -0.78039 0.6963 -0.77917 0.69977 C -0.77709 0.70579 -0.7724 0.70926 -0.76945 0.71458 C -0.76667 0.71944 -0.76216 0.7294 -0.75973 0.73495 C -0.7566 0.74259 -0.75486 0.75255 -0.74861 0.75532 C -0.73143 0.77245 -0.69219 0.77292 -0.67361 0.77384 C -0.65938 0.77847 -0.6632 0.77778 -0.63768 0.77755 C -0.53143 0.77639 -0.49514 0.7743 -0.40139 0.77014 C -0.38108 0.76597 -0.36233 0.76342 -0.34497 0.74792 C -0.33785 0.75671 -0.3283 0.76805 -0.31997 0.77199 C -0.28316 0.76991 -0.254 0.76944 -0.21945 0.75903 C -0.20608 0.75972 -0.19271 0.75972 -0.17917 0.76088 C -0.16893 0.7618 -0.15816 0.76805 -0.14723 0.77014 C -0.13681 0.77477 -0.12639 0.78032 -0.11667 0.7868 C -0.11285 0.78518 -0.10573 0.78194 -0.10278 0.78125 C -0.0908 0.77893 -0.06667 0.77569 -0.06667 0.77592 C -0.05556 0.77153 -0.04462 0.76852 -0.03334 0.76643 C -0.02483 0.76065 -0.01667 0.75717 -0.00695 0.75532 C 0.01406 0.74329 0.02986 0.73889 0.04722 0.71643 C 0.05833 0.70208 0.07916 0.67199 0.07916 0.67222 C 0.08194 0.66227 0.08663 0.65856 0.07916 0.65532 C 0.07673 0.64861 0.07604 0.64143 0.07361 0.63495 C 0.07048 0.62662 0.06736 0.61991 0.06527 0.61088 C 0.06406 0.60555 0.06441 0.60092 0.0625 0.59606 C 0.05521 0.57639 0.04896 0.55486 0.04583 0.5331 C 0.04722 0.50972 0.04878 0.48611 0.05 0.46273 C 0.05104 0.40833 0.04062 0.38796 0.06666 0.35903 C 0.06475 0.32986 0.06354 0.30532 0.05833 0.27755 C 0.05972 0.24722 0.06111 0.2419 0.05677 0.21088 C 0.05086 0.16667 0.05243 0.2 0.05 0.17384 C 0.04843 0.15717 0.04843 0.14028 0.04583 0.12384 C 0.04427 0.11458 0.03281 0.10486 0.02916 0.09977 C 0.01527 0.07986 0.00503 0.05833 -0.00695 0.0368 C -0.01129 0.01921 -0.01771 -0.0081 -0.03334 -0.0132 C -0.03698 -0.01435 -0.0408 -0.01435 -0.04445 -0.01505 C -0.10104 -0.04028 -0.10295 -0.03079 -0.19167 -0.03357 C -0.204 -0.03982 -0.21476 -0.04468 -0.22778 -0.04653 C -0.25417 -0.05671 -0.32153 -0.04491 -0.325 -0.04468 C -0.38629 -0.04769 -0.43976 -0.05324 -0.50139 -0.05579 C -0.52205 -0.05972 -0.54167 -0.0662 -0.56285 -0.06875 C -0.57084 -0.06806 -0.57934 -0.06945 -0.5875 -0.0669 C -0.59167 -0.06551 -0.59254 -0.05741 -0.59584 -0.05394 C -0.60625 -0.04375 -0.61563 -0.03935 -0.62361 -0.02616 C -0.62587 -0.01736 -0.62448 -0.01482 -0.63056 -0.00949 C -0.63108 -0.00695 -0.63108 -0.0044 -0.63195 -0.00208 C -0.63351 0.00185 -0.63646 0.00486 -0.63768 0.00903 C -0.63837 0.01273 -0.64028 0.02014 -0.64028 0.02037 C -0.63976 0.025 -0.64028 0.03032 -0.63889 0.03495 C -0.63785 0.03842 -0.62657 0.04213 -0.62639 0.04236 C -0.62292 0.04537 -0.61771 0.04977 -0.61389 0.05162 C -0.60747 0.05486 -0.59931 0.05486 -0.59306 0.05903 C -0.58802 0.06227 -0.58594 0.06782 -0.58091 0.07014 C -0.54323 0.06759 -0.54045 0.06829 -0.49861 0.07199 C -0.48802 0.0743 -0.4783 0.08032 -0.46806 0.08495 C -0.45886 0.08912 -0.44861 0.08704 -0.43889 0.08866 C -0.42969 0.08796 -0.42032 0.08796 -0.41111 0.0868 C -0.40973 0.08657 -0.40834 0.08542 -0.40695 0.08495 C -0.40278 0.08356 -0.39879 0.08148 -0.39445 0.08125 C -0.37448 0.07963 -0.35469 0.08009 -0.33473 0.0794 C -0.31389 0.07245 -0.34184 0.08102 -0.28611 0.0794 C -0.27917 0.07917 -0.27275 0.07685 -0.26528 0.07569 C -0.23889 0.07893 -0.21302 0.08102 -0.18646 0.08495 C -0.17674 0.07639 -0.15816 0.0787 -0.14723 0.07755 C -0.14358 0.07639 -0.13993 0.07454 -0.13611 0.07384 C -0.13021 0.07268 -0.12361 0.07523 -0.11806 0.07199 C -0.11598 0.07083 -0.11806 0.06528 -0.11667 0.06273 C -0.1158 0.06111 -0.11389 0.06157 -0.1125 0.06088 C -0.1066 0.05509 -0.10035 0.05 -0.09445 0.04421 C -0.09306 0.03842 -0.08976 0.03102 -0.08473 0.0294 C -0.07691 0.02685 -0.06111 0.02384 -0.06111 0.02407 C -0.05677 0.02014 -0.05365 0.01574 -0.05 0.01088 " pathEditMode="relative" rAng="0" ptsTypes="fffffffffffffffffffffffffffffffffffffffffffffffffffffffffffffffffffffffffffffffffffffffA">
                                      <p:cBhvr>
                                        <p:cTn id="28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00" y="3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 autoUpdateAnimBg="0"/>
      <p:bldP spid="5126" grpId="0" autoUpdateAnimBg="0"/>
      <p:bldP spid="51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 t="3740"/>
          <a:stretch>
            <a:fillRect/>
          </a:stretch>
        </p:blipFill>
        <p:spPr bwMode="auto">
          <a:xfrm>
            <a:off x="0" y="1981200"/>
            <a:ext cx="9080500" cy="2622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762000"/>
            <a:ext cx="822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</a:rPr>
              <a:t>Example problem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5240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Times New Roman" pitchFamily="18" charset="0"/>
              </a:rPr>
              <a:t>A ball has a mass of 2.5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kg</a:t>
            </a:r>
            <a:r>
              <a:rPr lang="en-US" sz="2800" b="1">
                <a:latin typeface="Times New Roman" pitchFamily="18" charset="0"/>
              </a:rPr>
              <a:t> and a velocity of 6.0 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m/s </a:t>
            </a:r>
            <a:r>
              <a:rPr lang="en-US" sz="2800" b="1">
                <a:latin typeface="Times New Roman" pitchFamily="18" charset="0"/>
              </a:rPr>
              <a:t>heading North.  Calculate its momentum.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3124200"/>
            <a:ext cx="8610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32766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m=2.5kg	 p=mv</a:t>
            </a:r>
          </a:p>
          <a:p>
            <a:r>
              <a:rPr lang="en-US" sz="2800" b="1">
                <a:latin typeface="Times New Roman" pitchFamily="18" charset="0"/>
              </a:rPr>
              <a:t>v=6.0m/s	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286000" y="3124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581400" y="3124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096000" y="3124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38200" y="2743200"/>
            <a:ext cx="8066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given                        formula              set up problem               answer w/ unit of measurement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81000" y="4543425"/>
            <a:ext cx="7966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 b="1">
                <a:latin typeface="Times New Roman" pitchFamily="18" charset="0"/>
              </a:rPr>
              <a:t>   How would you label the answer if the mass was </a:t>
            </a:r>
          </a:p>
          <a:p>
            <a:r>
              <a:rPr lang="en-US" sz="2800" b="1">
                <a:latin typeface="Times New Roman" pitchFamily="18" charset="0"/>
              </a:rPr>
              <a:t>    2.5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2800" b="1">
                <a:latin typeface="Times New Roman" pitchFamily="18" charset="0"/>
              </a:rPr>
              <a:t> and the velocity 6.0 </a:t>
            </a:r>
            <a:r>
              <a:rPr lang="en-US" sz="2800" b="1">
                <a:solidFill>
                  <a:srgbClr val="CC9900"/>
                </a:solidFill>
                <a:latin typeface="Times New Roman" pitchFamily="18" charset="0"/>
              </a:rPr>
              <a:t>km/hr</a:t>
            </a:r>
            <a:r>
              <a:rPr lang="en-US" sz="2800" b="1">
                <a:latin typeface="Times New Roman" pitchFamily="18" charset="0"/>
              </a:rPr>
              <a:t>?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62000" y="5638800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15.0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2800" b="1">
                <a:latin typeface="Times New Roman" pitchFamily="18" charset="0"/>
              </a:rPr>
              <a:t>(</a:t>
            </a:r>
            <a:r>
              <a:rPr lang="en-US" sz="2800" b="1">
                <a:solidFill>
                  <a:srgbClr val="CC9900"/>
                </a:solidFill>
                <a:latin typeface="Times New Roman" pitchFamily="18" charset="0"/>
              </a:rPr>
              <a:t>km/hr</a:t>
            </a:r>
            <a:r>
              <a:rPr lang="en-US" sz="2800" b="1">
                <a:latin typeface="Times New Roman" pitchFamily="18" charset="0"/>
              </a:rPr>
              <a:t>)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248400" y="3276600"/>
            <a:ext cx="204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15.0 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kg</a:t>
            </a:r>
            <a:r>
              <a:rPr lang="en-US" sz="2800" b="1">
                <a:latin typeface="Times New Roman" pitchFamily="18" charset="0"/>
              </a:rPr>
              <a:t>(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m/s</a:t>
            </a:r>
            <a:r>
              <a:rPr lang="en-US" sz="2800" b="1">
                <a:latin typeface="Times New Roman" pitchFamily="18" charset="0"/>
              </a:rPr>
              <a:t>)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722688" y="3276600"/>
            <a:ext cx="2220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2.5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kg</a:t>
            </a:r>
            <a:r>
              <a:rPr lang="en-US" sz="2800" b="1">
                <a:latin typeface="Times New Roman" pitchFamily="18" charset="0"/>
              </a:rPr>
              <a:t>(6.0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m/s</a:t>
            </a:r>
            <a:r>
              <a:rPr lang="en-US" sz="2800" b="1">
                <a:latin typeface="Times New Roman" pitchFamily="18" charset="0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0400" y="3276600"/>
            <a:ext cx="1371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build="p" autoUpdateAnimBg="0"/>
      <p:bldP spid="6150" grpId="0" animBg="1"/>
      <p:bldP spid="6151" grpId="0" autoUpdateAnimBg="0"/>
      <p:bldP spid="6152" grpId="0" animBg="1"/>
      <p:bldP spid="6153" grpId="0" animBg="1"/>
      <p:bldP spid="6154" grpId="0" animBg="1"/>
      <p:bldP spid="6160" grpId="0" autoUpdateAnimBg="0"/>
      <p:bldP spid="6161" grpId="0" autoUpdateAnimBg="0"/>
      <p:bldP spid="6162" grpId="0" autoUpdateAnimBg="0"/>
      <p:bldP spid="6163" grpId="0"/>
      <p:bldP spid="6164" grpId="0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i="1" smtClean="0">
                <a:latin typeface="Times New Roman" pitchFamily="18" charset="0"/>
              </a:rPr>
              <a:t>Conservation of momentum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the momentum of an object can not disappear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in a collision: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some or all of the momentum from the 1</a:t>
            </a:r>
            <a:r>
              <a:rPr lang="en-US" b="1" baseline="30000" smtClean="0">
                <a:latin typeface="Times New Roman" pitchFamily="18" charset="0"/>
              </a:rPr>
              <a:t>st</a:t>
            </a:r>
            <a:r>
              <a:rPr lang="en-US" b="1" smtClean="0">
                <a:latin typeface="Times New Roman" pitchFamily="18" charset="0"/>
              </a:rPr>
              <a:t> object is transferred to the 2</a:t>
            </a:r>
            <a:r>
              <a:rPr lang="en-US" b="1" baseline="30000" smtClean="0">
                <a:latin typeface="Times New Roman" pitchFamily="18" charset="0"/>
              </a:rPr>
              <a:t>nd</a:t>
            </a:r>
            <a:r>
              <a:rPr lang="en-US" b="1" smtClean="0">
                <a:latin typeface="Times New Roman" pitchFamily="18" charset="0"/>
              </a:rPr>
              <a:t>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the momentum before and after is the same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(friction may take away some energy)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b="1" smtClean="0">
              <a:latin typeface="Times New Roman" pitchFamily="18" charset="0"/>
            </a:endParaRPr>
          </a:p>
        </p:txBody>
      </p:sp>
      <p:pic>
        <p:nvPicPr>
          <p:cNvPr id="10245" name="Picture 5" descr="momentum conserv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4764088"/>
            <a:ext cx="33528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momentum conserv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841875"/>
            <a:ext cx="28956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0" y="5302250"/>
            <a:ext cx="195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Phet -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bt2lf0505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8013"/>
            <a:ext cx="5638800" cy="553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tra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746760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963" y="914400"/>
            <a:ext cx="754380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62200" y="457200"/>
            <a:ext cx="518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Conservation of Momentum video (1:37)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628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Momentum</vt:lpstr>
      <vt:lpstr>PowerPoint Presentation</vt:lpstr>
      <vt:lpstr>PowerPoint Presentation</vt:lpstr>
      <vt:lpstr>PowerPoint Presentation</vt:lpstr>
      <vt:lpstr>PowerPoint Presentation</vt:lpstr>
      <vt:lpstr>Conservation of momentum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 Solving #1 (write this down)</vt:lpstr>
      <vt:lpstr>Problem  Solving #2</vt:lpstr>
      <vt:lpstr>Problem  Solving #3 &amp;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(Chapter 12)</dc:title>
  <dc:creator>Mike</dc:creator>
  <cp:lastModifiedBy>Kristin Pease</cp:lastModifiedBy>
  <cp:revision>28</cp:revision>
  <dcterms:created xsi:type="dcterms:W3CDTF">2005-09-29T04:48:16Z</dcterms:created>
  <dcterms:modified xsi:type="dcterms:W3CDTF">2014-02-12T15:10:53Z</dcterms:modified>
</cp:coreProperties>
</file>