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57" r:id="rId4"/>
    <p:sldId id="259" r:id="rId5"/>
    <p:sldId id="272" r:id="rId6"/>
    <p:sldId id="276" r:id="rId7"/>
    <p:sldId id="260" r:id="rId8"/>
    <p:sldId id="269" r:id="rId9"/>
    <p:sldId id="271" r:id="rId10"/>
    <p:sldId id="261" r:id="rId11"/>
    <p:sldId id="270" r:id="rId12"/>
    <p:sldId id="263" r:id="rId13"/>
    <p:sldId id="273" r:id="rId14"/>
    <p:sldId id="274" r:id="rId15"/>
    <p:sldId id="26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81" autoAdjust="0"/>
  </p:normalViewPr>
  <p:slideViewPr>
    <p:cSldViewPr>
      <p:cViewPr varScale="1">
        <p:scale>
          <a:sx n="91" d="100"/>
          <a:sy n="91" d="100"/>
        </p:scale>
        <p:origin x="-5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5A5AE30C-B45B-4BDD-90E3-BFD106A56140}" type="datetimeFigureOut">
              <a:rPr lang="en-US"/>
              <a:pPr>
                <a:defRPr/>
              </a:pPr>
              <a:t>3/11/2014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D23C8741-89DB-4561-84E8-DAAF573B5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12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2638EC-09F0-4D93-9238-6F674137A410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Have student pull a mass up two different ramps with spring scale.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3AC368-8926-4356-BBEE-0E559E60A204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CE4C6-CC7E-49C9-A425-A7C947E89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232EC-CD3D-4C88-BD3E-8AEC12A95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A39F9-88FB-4151-95C7-CFAA7C45A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779FE-CE76-4E55-A37F-D9303E0A2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FDDE3-0B07-4703-A659-F3021CEED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E63CA-6D43-4AE0-A66C-E99A98848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B4AA1-2EBE-44B7-80D3-98239DC6F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12DEA-1BD8-4A37-9B57-5F2137684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355D6-9F3A-48C1-9B19-C797D15A2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BBFA7-E04F-4D0C-945E-0B9644CFF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00B7D-DFC2-4316-B525-587779A59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E214195D-A821-48CB-8FEE-655F5FD9A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imes New Roman" pitchFamily="18" charset="0"/>
              </a:rPr>
              <a:t>Work and Power</a:t>
            </a:r>
          </a:p>
        </p:txBody>
      </p:sp>
      <p:pic>
        <p:nvPicPr>
          <p:cNvPr id="2051" name="Picture 5" descr="upperGrLessonPhys2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4770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smtClean="0">
                <a:latin typeface="Times New Roman" pitchFamily="18" charset="0"/>
              </a:rPr>
              <a:t>Power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12954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how “fast” work is being done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unit of measurement is the </a:t>
            </a: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watt (W)</a:t>
            </a:r>
          </a:p>
          <a:p>
            <a:pPr lvl="1">
              <a:lnSpc>
                <a:spcPct val="90000"/>
              </a:lnSpc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James Watt, a Scottish engineer, invented the steam engine.</a:t>
            </a:r>
          </a:p>
          <a:p>
            <a:pPr lvl="1">
              <a:lnSpc>
                <a:spcPct val="90000"/>
              </a:lnSpc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James Watt explained power as the number of horses his engine could replace</a:t>
            </a:r>
            <a:endParaRPr lang="en-US" sz="18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large quantities of power are measured in kilowatts (kW)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1000 W = 1 kW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Americans often use </a:t>
            </a: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horsepower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horsepower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= 746 watts</a:t>
            </a:r>
            <a:endParaRPr lang="en-US" sz="3200" b="1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 descr="wa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4150" y="4191000"/>
            <a:ext cx="22288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838" y="1109663"/>
            <a:ext cx="71723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2895600" y="2057400"/>
            <a:ext cx="3200400" cy="1143000"/>
          </a:xfrm>
          <a:prstGeom prst="roundRect">
            <a:avLst>
              <a:gd name="adj" fmla="val 16667"/>
            </a:avLst>
          </a:prstGeom>
          <a:solidFill>
            <a:srgbClr val="EFFCA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352800" y="3733800"/>
            <a:ext cx="23907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P = power</a:t>
            </a:r>
          </a:p>
          <a:p>
            <a:r>
              <a:rPr lang="en-US" sz="4000"/>
              <a:t>W = work</a:t>
            </a:r>
          </a:p>
          <a:p>
            <a:r>
              <a:rPr lang="en-US" sz="4000"/>
              <a:t>T = time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429000" y="2209800"/>
            <a:ext cx="22113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P = W/T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90800" y="533400"/>
            <a:ext cx="3767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Power formula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/>
      <p:bldP spid="92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05013"/>
            <a:ext cx="8829675" cy="2566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3" y="914400"/>
            <a:ext cx="4148137" cy="307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7388" y="1066800"/>
            <a:ext cx="4113212" cy="292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16" name="Rounded Rectangle 3"/>
          <p:cNvSpPr>
            <a:spLocks noChangeArrowheads="1"/>
          </p:cNvSpPr>
          <p:nvPr/>
        </p:nvSpPr>
        <p:spPr bwMode="auto">
          <a:xfrm>
            <a:off x="4495800" y="381000"/>
            <a:ext cx="4267200" cy="4191000"/>
          </a:xfrm>
          <a:prstGeom prst="roundRect">
            <a:avLst>
              <a:gd name="adj" fmla="val 16667"/>
            </a:avLst>
          </a:prstGeom>
          <a:solidFill>
            <a:srgbClr val="FFFF00">
              <a:alpha val="2588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66800" y="4648200"/>
            <a:ext cx="2081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More work?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57400" y="5257800"/>
            <a:ext cx="2239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More power?</a:t>
            </a:r>
          </a:p>
        </p:txBody>
      </p:sp>
      <p:sp>
        <p:nvSpPr>
          <p:cNvPr id="7" name="Rounded Rectangle 3"/>
          <p:cNvSpPr>
            <a:spLocks noChangeArrowheads="1"/>
          </p:cNvSpPr>
          <p:nvPr/>
        </p:nvSpPr>
        <p:spPr bwMode="auto">
          <a:xfrm>
            <a:off x="228600" y="381000"/>
            <a:ext cx="8534400" cy="4191000"/>
          </a:xfrm>
          <a:prstGeom prst="roundRect">
            <a:avLst>
              <a:gd name="adj" fmla="val 16667"/>
            </a:avLst>
          </a:prstGeom>
          <a:solidFill>
            <a:srgbClr val="FFFF00">
              <a:alpha val="2588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5" grpId="0"/>
      <p:bldP spid="5" grpId="1"/>
      <p:bldP spid="6" grpId="0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57200" y="381000"/>
            <a:ext cx="8229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>
                <a:solidFill>
                  <a:schemeClr val="tx2"/>
                </a:solidFill>
              </a:rPr>
              <a:t>Example problem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04800" y="1295400"/>
            <a:ext cx="838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A motor does 500 Joules of work in 5 seconds.  How much power does the motor have?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28600" y="3429000"/>
            <a:ext cx="86106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04800" y="35052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W= 500 J	     P=W/T    500 J / 5 sec.</a:t>
            </a:r>
            <a:r>
              <a:rPr lang="en-US" sz="2800" baseline="30000"/>
              <a:t>              </a:t>
            </a:r>
            <a:r>
              <a:rPr lang="en-US" sz="2800"/>
              <a:t>100 watts </a:t>
            </a:r>
          </a:p>
          <a:p>
            <a:r>
              <a:rPr lang="en-US" sz="2800"/>
              <a:t>T= 5 sec.	 				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2514600" y="34290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3962400" y="34290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6477000" y="34290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838200" y="3048000"/>
            <a:ext cx="8066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given                        formula              set up problem               answer w/ unit of measurement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2667000" y="3505200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278" name="Picture 14" descr="horsep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708525"/>
            <a:ext cx="26860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5600" y="3505200"/>
            <a:ext cx="1676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876800" y="5410200"/>
            <a:ext cx="3814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J/s</a:t>
            </a:r>
            <a:r>
              <a:rPr lang="en-US" sz="2800"/>
              <a:t> is the same as a </a:t>
            </a:r>
            <a:r>
              <a:rPr lang="en-US" sz="2800">
                <a:solidFill>
                  <a:srgbClr val="FF0000"/>
                </a:solidFill>
              </a:rPr>
              <a:t>watt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7391400" y="3581400"/>
            <a:ext cx="1219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MS901445.wav">
            <a:hlinkClick r:id="" action="ppaction://media"/>
          </p:cNvPr>
          <p:cNvPicPr>
            <a:picLocks noRot="1" noChangeAspect="1"/>
          </p:cNvPicPr>
          <p:nvPr>
            <a:wavAudioFile r:embed="rId1" name="MS900431065[1]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6172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49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266" grpId="0" autoUpdateAnimBg="0"/>
      <p:bldP spid="11267" grpId="0" build="p" autoUpdateAnimBg="0"/>
      <p:bldP spid="11268" grpId="0" animBg="1"/>
      <p:bldP spid="11269" grpId="0" autoUpdateAnimBg="0"/>
      <p:bldP spid="11270" grpId="0" animBg="1"/>
      <p:bldP spid="11271" grpId="0" animBg="1"/>
      <p:bldP spid="11272" grpId="0" animBg="1"/>
      <p:bldP spid="11273" grpId="0" autoUpdateAnimBg="0"/>
      <p:bldP spid="11274" grpId="0" animBg="1"/>
      <p:bldP spid="11274" grpId="1" animBg="1"/>
      <p:bldP spid="12" grpId="0" animBg="1"/>
      <p:bldP spid="2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verydaypeoplecartoons.com/cartoons/380---Oct-5---11,-2008---sick-of-wor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92100"/>
            <a:ext cx="4648200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461250" y="6181725"/>
            <a:ext cx="15303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F.A.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Students do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www.rmutphysics.com/charud/virtualexperiment/labphysics2/caloriemeter/joule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419600"/>
            <a:ext cx="1965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algn="l" eaLnBrk="1" hangingPunct="1"/>
            <a:r>
              <a:rPr lang="en-US" b="1" smtClean="0">
                <a:latin typeface="Times New Roman" pitchFamily="18" charset="0"/>
              </a:rPr>
              <a:t>Work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8001000" cy="43434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is the transfer of energy that results from applying a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force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over a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distance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if nothing moves, no work was done</a:t>
            </a:r>
          </a:p>
          <a:p>
            <a:pPr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unit of measurement is the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Joule (J)</a:t>
            </a:r>
          </a:p>
          <a:p>
            <a:pPr lvl="1"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used to be a Newton-meter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N•m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bldLvl="3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2895600" y="2057400"/>
            <a:ext cx="3200400" cy="1143000"/>
          </a:xfrm>
          <a:prstGeom prst="roundRect">
            <a:avLst>
              <a:gd name="adj" fmla="val 16667"/>
            </a:avLst>
          </a:prstGeom>
          <a:solidFill>
            <a:srgbClr val="EFFCA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971800" y="3733800"/>
            <a:ext cx="28733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W = work</a:t>
            </a:r>
          </a:p>
          <a:p>
            <a:r>
              <a:rPr lang="en-US" sz="4000"/>
              <a:t>F = force</a:t>
            </a:r>
          </a:p>
          <a:p>
            <a:r>
              <a:rPr lang="en-US" sz="4000"/>
              <a:t>D = distance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200400" y="2209800"/>
            <a:ext cx="24971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W = F · D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43200" y="457200"/>
            <a:ext cx="3644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Work formula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/>
      <p:bldP spid="5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 t="6352"/>
          <a:stretch>
            <a:fillRect/>
          </a:stretch>
        </p:blipFill>
        <p:spPr bwMode="auto">
          <a:xfrm>
            <a:off x="0" y="2133600"/>
            <a:ext cx="8878888" cy="2527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tolaf.edu/services/cel/E-Newsletter/Will%20Work%20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85775"/>
            <a:ext cx="59436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381000"/>
            <a:ext cx="8229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>
                <a:solidFill>
                  <a:schemeClr val="tx2"/>
                </a:solidFill>
              </a:rPr>
              <a:t>Example problem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04800" y="1295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How much work is done when a 60 Newton dog is lifted up7 meters?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8600" y="3429000"/>
            <a:ext cx="86106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04800" y="35052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F= 60 N	      W=FD      60N(7m)</a:t>
            </a:r>
            <a:r>
              <a:rPr lang="en-US" sz="2800" baseline="30000"/>
              <a:t>	                </a:t>
            </a:r>
            <a:r>
              <a:rPr lang="en-US" sz="2800"/>
              <a:t>420 Joules  </a:t>
            </a:r>
          </a:p>
          <a:p>
            <a:r>
              <a:rPr lang="en-US" sz="2800"/>
              <a:t>D= 7 m	 				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2514600" y="34290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3962400" y="34290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6477000" y="34290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838200" y="3048000"/>
            <a:ext cx="8167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given                            formula                 set up problem          answer w/ unit of measurement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2667000" y="3505200"/>
            <a:ext cx="3581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553200" y="3581400"/>
            <a:ext cx="1981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70013" y="5297488"/>
            <a:ext cx="7104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*Could have put </a:t>
            </a:r>
            <a:r>
              <a:rPr lang="en-US" sz="2400">
                <a:solidFill>
                  <a:srgbClr val="FF0000"/>
                </a:solidFill>
              </a:rPr>
              <a:t>N(m) </a:t>
            </a:r>
            <a:r>
              <a:rPr lang="en-US" sz="2400"/>
              <a:t>instead of </a:t>
            </a:r>
            <a:r>
              <a:rPr lang="en-US" sz="2400">
                <a:solidFill>
                  <a:srgbClr val="FF0000"/>
                </a:solidFill>
              </a:rPr>
              <a:t>Joules</a:t>
            </a:r>
            <a:r>
              <a:rPr lang="en-US" sz="2400"/>
              <a:t>– same thing.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315200" y="3581400"/>
            <a:ext cx="1447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MS901383.wav">
            <a:hlinkClick r:id="" action="ppaction://media"/>
          </p:cNvPr>
          <p:cNvPicPr>
            <a:picLocks noRot="1" noChangeAspect="1"/>
          </p:cNvPicPr>
          <p:nvPr>
            <a:wavAudioFile r:embed="rId1" name="MS900431065[1]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4075" y="62261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49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146" grpId="0" autoUpdateAnimBg="0"/>
      <p:bldP spid="6147" grpId="0" build="p" autoUpdateAnimBg="0"/>
      <p:bldP spid="6148" grpId="0" animBg="1"/>
      <p:bldP spid="6149" grpId="0" autoUpdateAnimBg="0"/>
      <p:bldP spid="6150" grpId="0" animBg="1"/>
      <p:bldP spid="6151" grpId="0" animBg="1"/>
      <p:bldP spid="6152" grpId="0" animBg="1"/>
      <p:bldP spid="6153" grpId="0" autoUpdateAnimBg="0"/>
      <p:bldP spid="6154" grpId="0" animBg="1"/>
      <p:bldP spid="6154" grpId="1" animBg="1"/>
      <p:bldP spid="11" grpId="0" animBg="1"/>
      <p:bldP spid="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620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smtClean="0">
                <a:latin typeface="Times New Roman" pitchFamily="18" charset="0"/>
              </a:rPr>
              <a:t>There are different “ways” to get work done, but regardless, the work must be done.</a:t>
            </a:r>
          </a:p>
          <a:p>
            <a:pPr eaLnBrk="1" hangingPunct="1">
              <a:lnSpc>
                <a:spcPct val="90000"/>
              </a:lnSpc>
            </a:pPr>
            <a:endParaRPr lang="en-US" sz="36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chemeClr val="hlink"/>
                </a:solidFill>
                <a:latin typeface="Times New Roman" pitchFamily="18" charset="0"/>
              </a:rPr>
              <a:t>Work</a:t>
            </a:r>
            <a:r>
              <a:rPr lang="en-US" b="1" smtClean="0">
                <a:latin typeface="Times New Roman" pitchFamily="18" charset="0"/>
              </a:rPr>
              <a:t> = </a:t>
            </a:r>
            <a:r>
              <a:rPr lang="en-US" sz="6600" b="1" smtClean="0">
                <a:latin typeface="Times New Roman" pitchFamily="18" charset="0"/>
              </a:rPr>
              <a:t>Force</a:t>
            </a:r>
            <a:r>
              <a:rPr lang="en-US" b="1" smtClean="0">
                <a:latin typeface="Times New Roman" pitchFamily="18" charset="0"/>
              </a:rPr>
              <a:t> x </a:t>
            </a:r>
            <a:r>
              <a:rPr lang="en-US" sz="1600" b="1" smtClean="0">
                <a:latin typeface="Times New Roman" pitchFamily="18" charset="0"/>
              </a:rPr>
              <a:t>Distance</a:t>
            </a:r>
          </a:p>
          <a:p>
            <a:pPr eaLnBrk="1" hangingPunct="1">
              <a:lnSpc>
                <a:spcPct val="90000"/>
              </a:lnSpc>
            </a:pPr>
            <a:endParaRPr lang="en-US" sz="18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chemeClr val="hlink"/>
                </a:solidFill>
                <a:latin typeface="Times New Roman" pitchFamily="18" charset="0"/>
              </a:rPr>
              <a:t>Work</a:t>
            </a:r>
            <a:r>
              <a:rPr lang="en-US" b="1" smtClean="0">
                <a:latin typeface="Times New Roman" pitchFamily="18" charset="0"/>
              </a:rPr>
              <a:t> = </a:t>
            </a:r>
            <a:r>
              <a:rPr lang="en-US" sz="1600" b="1" smtClean="0">
                <a:latin typeface="Times New Roman" pitchFamily="18" charset="0"/>
              </a:rPr>
              <a:t>Force</a:t>
            </a:r>
            <a:r>
              <a:rPr lang="en-US" sz="4400" b="1" smtClean="0">
                <a:latin typeface="Times New Roman" pitchFamily="18" charset="0"/>
              </a:rPr>
              <a:t> </a:t>
            </a:r>
            <a:r>
              <a:rPr lang="en-US" b="1" smtClean="0">
                <a:latin typeface="Times New Roman" pitchFamily="18" charset="0"/>
              </a:rPr>
              <a:t>x </a:t>
            </a:r>
            <a:r>
              <a:rPr lang="en-US" sz="6600" b="1" smtClean="0">
                <a:latin typeface="Times New Roman" pitchFamily="18" charset="0"/>
              </a:rPr>
              <a:t>Distance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>
            <a:spLocks noChangeArrowheads="1"/>
          </p:cNvSpPr>
          <p:nvPr/>
        </p:nvSpPr>
        <p:spPr bwMode="auto">
          <a:xfrm>
            <a:off x="1143000" y="4267200"/>
            <a:ext cx="6629400" cy="14478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Isosceles Triangle 4"/>
          <p:cNvSpPr>
            <a:spLocks noChangeArrowheads="1"/>
          </p:cNvSpPr>
          <p:nvPr/>
        </p:nvSpPr>
        <p:spPr bwMode="auto">
          <a:xfrm>
            <a:off x="3048000" y="2209800"/>
            <a:ext cx="2362200" cy="14478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1447800" y="1143000"/>
            <a:ext cx="6246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What is same? The difference?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86400" y="2743200"/>
            <a:ext cx="550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 m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983538" y="4800600"/>
            <a:ext cx="550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 m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71800" y="5253038"/>
            <a:ext cx="4784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This one would require less effort</a:t>
            </a:r>
          </a:p>
        </p:txBody>
      </p:sp>
      <p:sp>
        <p:nvSpPr>
          <p:cNvPr id="10248" name="Right Arrow 2"/>
          <p:cNvSpPr>
            <a:spLocks noChangeArrowheads="1"/>
          </p:cNvSpPr>
          <p:nvPr/>
        </p:nvSpPr>
        <p:spPr bwMode="auto">
          <a:xfrm rot="-1938871">
            <a:off x="3119438" y="2563813"/>
            <a:ext cx="1714500" cy="3698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Right Arrow 8"/>
          <p:cNvSpPr>
            <a:spLocks noChangeArrowheads="1"/>
          </p:cNvSpPr>
          <p:nvPr/>
        </p:nvSpPr>
        <p:spPr bwMode="auto">
          <a:xfrm rot="-825318">
            <a:off x="2736850" y="4346575"/>
            <a:ext cx="3919538" cy="420688"/>
          </a:xfrm>
          <a:prstGeom prst="rightArrow">
            <a:avLst>
              <a:gd name="adj1" fmla="val 50000"/>
              <a:gd name="adj2" fmla="val 4999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39775" y="3113088"/>
            <a:ext cx="17208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Work is the same.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2" grpId="0"/>
      <p:bldP spid="1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13683</TotalTime>
  <Words>307</Words>
  <Application>Microsoft Office PowerPoint</Application>
  <PresentationFormat>On-screen Show (4:3)</PresentationFormat>
  <Paragraphs>54</Paragraphs>
  <Slides>15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Work and Power</vt:lpstr>
      <vt:lpstr>PowerPoint Presentation</vt:lpstr>
      <vt:lpstr>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Work, Power, and Machines</dc:title>
  <dc:creator>Kristin</dc:creator>
  <cp:lastModifiedBy>Kristin Pease</cp:lastModifiedBy>
  <cp:revision>53</cp:revision>
  <dcterms:created xsi:type="dcterms:W3CDTF">2006-03-21T03:47:41Z</dcterms:created>
  <dcterms:modified xsi:type="dcterms:W3CDTF">2014-03-11T15:23:50Z</dcterms:modified>
</cp:coreProperties>
</file>