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83" r:id="rId6"/>
    <p:sldId id="260" r:id="rId7"/>
    <p:sldId id="274" r:id="rId8"/>
    <p:sldId id="276" r:id="rId9"/>
    <p:sldId id="282" r:id="rId10"/>
    <p:sldId id="277" r:id="rId11"/>
    <p:sldId id="275" r:id="rId12"/>
    <p:sldId id="291" r:id="rId13"/>
    <p:sldId id="261" r:id="rId14"/>
    <p:sldId id="269" r:id="rId15"/>
    <p:sldId id="270" r:id="rId16"/>
    <p:sldId id="272" r:id="rId17"/>
    <p:sldId id="285" r:id="rId18"/>
    <p:sldId id="278" r:id="rId19"/>
    <p:sldId id="279" r:id="rId20"/>
    <p:sldId id="280" r:id="rId21"/>
    <p:sldId id="288" r:id="rId22"/>
    <p:sldId id="290" r:id="rId23"/>
    <p:sldId id="29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C69F-403E-464A-80F6-4C5AF0B04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602B-8313-4464-B28D-A5C8EB1C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EF4F-7028-4771-954E-FA1B9AB9D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6873-4BC3-451B-9F6D-953644928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656B-F873-491C-A3C2-4D8E276D9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A3187-3B6E-409D-AE76-AF1E15C1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0A655-74F3-4319-913B-C9DB0DD11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1617-95E3-475E-9C39-777D2955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EC031-5F31-4AF6-B797-64E0FFB86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304A0-38E3-4D12-81B5-89D830BD8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594D-834F-4139-8A14-AA5AEC3FE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B67A366-08B8-4E41-9342-2DBF9BE16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nj8mc04r9E&amp;NR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_5oYuDY2qM&amp;feature=relate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vl4g7T5gw1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Energy_Skate_Park" TargetMode="External"/><Relationship Id="rId2" Type="http://schemas.openxmlformats.org/officeDocument/2006/relationships/hyperlink" Target="http://www.youtube.com/watch?v=KqQ83CPH3i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et.colorado.edu/simulations/sims.php?sim=Pendulum_La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annotation_id=annotation_761894&amp;feature=iv&amp;src_vid=eCMmmEEyOO0&amp;v=uiyMuHuCFo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States, Forms, and Conservation of Energy</a:t>
            </a:r>
          </a:p>
        </p:txBody>
      </p:sp>
      <p:pic>
        <p:nvPicPr>
          <p:cNvPr id="2053" name="Picture 5" descr="04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2484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2362200" y="59436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Road Runner- Energy (1:23)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Example problem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12954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What is a gravitational potential energy of a 5 kg brick 4 meters high?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3429000"/>
            <a:ext cx="8610600" cy="1447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m = 5kg	PE= mgh  5kg </a:t>
            </a:r>
            <a:r>
              <a:rPr lang="en-US" sz="2800">
                <a:cs typeface="Times New Roman" pitchFamily="18" charset="0"/>
              </a:rPr>
              <a:t>· 9.8</a:t>
            </a:r>
            <a:r>
              <a:rPr lang="en-US" sz="2800"/>
              <a:t>m/s</a:t>
            </a:r>
            <a:r>
              <a:rPr lang="en-US" sz="2800" baseline="30000"/>
              <a:t>2 </a:t>
            </a:r>
            <a:r>
              <a:rPr lang="en-US" sz="2800">
                <a:cs typeface="Times New Roman" pitchFamily="18" charset="0"/>
              </a:rPr>
              <a:t>· 4m </a:t>
            </a:r>
            <a:r>
              <a:rPr lang="en-US" sz="2800" baseline="30000"/>
              <a:t>        </a:t>
            </a:r>
            <a:r>
              <a:rPr lang="en-US" sz="2800"/>
              <a:t>196 Joules</a:t>
            </a:r>
          </a:p>
          <a:p>
            <a:r>
              <a:rPr lang="en-US" sz="2800">
                <a:solidFill>
                  <a:srgbClr val="7030A0"/>
                </a:solidFill>
              </a:rPr>
              <a:t>g = 9.8m/s</a:t>
            </a:r>
            <a:r>
              <a:rPr lang="en-US" sz="2800" baseline="30000">
                <a:solidFill>
                  <a:srgbClr val="7030A0"/>
                </a:solidFill>
              </a:rPr>
              <a:t>2</a:t>
            </a:r>
          </a:p>
          <a:p>
            <a:r>
              <a:rPr lang="en-US" sz="2800"/>
              <a:t>h = 4 m	 	  		 	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133600" y="34290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657600" y="34290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629400" y="34290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816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given                            formula                 set up problem          answer w/ unit of measurement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47900" y="3581400"/>
            <a:ext cx="13716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81800" y="3505200"/>
            <a:ext cx="19050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33800" y="3505200"/>
            <a:ext cx="27432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00400" y="5181600"/>
            <a:ext cx="3138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or kg(m/s</a:t>
            </a:r>
            <a:r>
              <a:rPr lang="en-US" sz="3600" baseline="30000"/>
              <a:t>2</a:t>
            </a:r>
            <a:r>
              <a:rPr lang="en-US" sz="3600"/>
              <a:t>)(m)</a:t>
            </a:r>
            <a:endParaRPr lang="en-US" sz="36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nimBg="1"/>
      <p:bldP spid="6149" grpId="0" autoUpdateAnimBg="0"/>
      <p:bldP spid="6150" grpId="0" animBg="1"/>
      <p:bldP spid="6151" grpId="0" animBg="1"/>
      <p:bldP spid="6152" grpId="0" animBg="1"/>
      <p:bldP spid="6153" grpId="0" autoUpdateAnimBg="0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Pendul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586740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itruscollege.edu/pic/46/c05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58863"/>
            <a:ext cx="66294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86400" y="3048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3048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i="1" u="sng" smtClean="0">
                <a:solidFill>
                  <a:srgbClr val="009900"/>
                </a:solidFill>
                <a:latin typeface="Times New Roman" pitchFamily="18" charset="0"/>
              </a:rPr>
              <a:t>FORMS</a:t>
            </a:r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 of Energy </a:t>
            </a:r>
            <a:r>
              <a:rPr lang="en-US" sz="3200" b="1" smtClean="0">
                <a:latin typeface="Times New Roman" pitchFamily="18" charset="0"/>
              </a:rPr>
              <a:t>(these can be kinetic or potential)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Mechanical Energy</a:t>
            </a:r>
          </a:p>
          <a:p>
            <a:pPr marL="990600" lvl="1" indent="-533400" eaLnBrk="1" hangingPunct="1"/>
            <a:r>
              <a:rPr lang="en-US" b="1" smtClean="0">
                <a:latin typeface="Times New Roman" pitchFamily="18" charset="0"/>
              </a:rPr>
              <a:t>energy possessed by an object that has to do with motion</a:t>
            </a:r>
          </a:p>
        </p:txBody>
      </p:sp>
      <p:pic>
        <p:nvPicPr>
          <p:cNvPr id="7175" name="Picture 7" descr="alresford01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57550"/>
            <a:ext cx="42767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6019800" y="44196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Forms of Energy (1:59)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1905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Radiant Energy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carried by waves (micro, heat, UV, x-ray…)</a:t>
            </a:r>
          </a:p>
        </p:txBody>
      </p:sp>
      <p:pic>
        <p:nvPicPr>
          <p:cNvPr id="15363" name="Picture 5" descr="http://3enscience.files.wordpress.com/2010/06/em-spectru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0" y="2743200"/>
            <a:ext cx="29781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610600" cy="2286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Chemical Energy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energy stored in molecules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can be released when the molecules are broken apart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burning fuel, photosynthesis, digesting food…</a:t>
            </a:r>
          </a:p>
        </p:txBody>
      </p:sp>
      <p:pic>
        <p:nvPicPr>
          <p:cNvPr id="17413" name="Picture 5" descr="Burning m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44875"/>
            <a:ext cx="33147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photosynthesi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71863"/>
            <a:ext cx="30480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1905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Nuclear Energy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a very concentrated form of energy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results when the nucleus of an atom splits (fisson) or two nuclei join (fusion)</a:t>
            </a:r>
            <a:endParaRPr lang="en-US" sz="3200" b="1" smtClean="0">
              <a:latin typeface="Times New Roman" pitchFamily="18" charset="0"/>
            </a:endParaRPr>
          </a:p>
        </p:txBody>
      </p:sp>
      <p:pic>
        <p:nvPicPr>
          <p:cNvPr id="19464" name="Picture 8" descr="reactor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95600"/>
            <a:ext cx="43434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www.energyquest.ca.gov/story_old/images/chap13_nuclear_fusion_20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2762250"/>
            <a:ext cx="337026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http://t1.gstatic.com/images?q=tbn:ANd9GcRfSEUcT0VHJX3Tqdk7iv3_2RRtig77jX_z8J9I6o_YeS1BlP9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343400"/>
            <a:ext cx="2771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343400" y="304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http://phet.colorado.edu/en/simulation/nuclear-fission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1905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5.   Electrical Energy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energy from moving electrons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590800"/>
            <a:ext cx="4090988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6" name="Picture 2" descr="http://t1.gstatic.com/images?q=tbn:ANd9GcRBJzfiSZ-TSwRTYBl9nVULxHufGtuNivg69iyZPVgA33yJe5L7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3048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keetsa.com/blog/wp-content/uploads/2007/05/pep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17788"/>
            <a:ext cx="27432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www.bevnet.com/reviews/diet_pepsi/Images/2007531418570.diet.pepsi.2007.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6963"/>
            <a:ext cx="1600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atalize.com/lawnmo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reefoto.com/images/05/04/05_04_51---Candle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29718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1371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energy is the ability to do work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unit of measurement is also the </a:t>
            </a:r>
            <a:r>
              <a:rPr lang="en-US" b="1" i="1" smtClean="0">
                <a:latin typeface="Times New Roman" pitchFamily="18" charset="0"/>
              </a:rPr>
              <a:t>Joule (J)</a:t>
            </a:r>
          </a:p>
          <a:p>
            <a:pPr lvl="1" eaLnBrk="1" hangingPunct="1"/>
            <a:endParaRPr lang="en-US" b="1" smtClean="0">
              <a:latin typeface="Times New Roman" pitchFamily="18" charset="0"/>
              <a:hlinkClick r:id="rId2"/>
            </a:endParaRPr>
          </a:p>
          <a:p>
            <a:pPr lvl="1" eaLnBrk="1" hangingPunct="1"/>
            <a:endParaRPr lang="en-US" b="1" smtClean="0">
              <a:latin typeface="Times New Roman" pitchFamily="18" charset="0"/>
              <a:hlinkClick r:id="rId2"/>
            </a:endParaRPr>
          </a:p>
          <a:p>
            <a:pPr lvl="1" eaLnBrk="1" hangingPunct="1"/>
            <a:endParaRPr lang="en-US" b="1" smtClean="0">
              <a:latin typeface="Times New Roman" pitchFamily="18" charset="0"/>
              <a:hlinkClick r:id="rId2"/>
            </a:endParaRPr>
          </a:p>
          <a:p>
            <a:pPr lvl="1" eaLnBrk="1" hangingPunct="1"/>
            <a:endParaRPr lang="en-US" b="1" smtClean="0">
              <a:latin typeface="Times New Roman" pitchFamily="18" charset="0"/>
              <a:hlinkClick r:id="rId2"/>
            </a:endParaRPr>
          </a:p>
          <a:p>
            <a:pPr lvl="1" eaLnBrk="1" hangingPunct="1"/>
            <a:endParaRPr lang="en-US" b="1" smtClean="0">
              <a:latin typeface="Times New Roman" pitchFamily="18" charset="0"/>
              <a:hlinkClick r:id="rId2"/>
            </a:endParaRPr>
          </a:p>
          <a:p>
            <a:pPr lvl="1" eaLnBrk="1" hangingPunct="1"/>
            <a:endParaRPr lang="en-US" b="1" smtClean="0">
              <a:latin typeface="Times New Roman" pitchFamily="18" charset="0"/>
              <a:hlinkClick r:id="rId2"/>
            </a:endParaRPr>
          </a:p>
          <a:p>
            <a:pPr lvl="1" eaLnBrk="1" hangingPunct="1"/>
            <a:endParaRPr lang="en-US" b="1" smtClean="0">
              <a:latin typeface="Times New Roman" pitchFamily="18" charset="0"/>
              <a:hlinkClick r:id="rId2"/>
            </a:endParaRPr>
          </a:p>
          <a:p>
            <a:pPr lvl="1" eaLnBrk="1" hangingPunct="1"/>
            <a:endParaRPr lang="en-US" b="1" smtClean="0">
              <a:latin typeface="Times New Roman" pitchFamily="18" charset="0"/>
              <a:hlinkClick r:id="rId2"/>
            </a:endParaRPr>
          </a:p>
          <a:p>
            <a:pPr lvl="1" eaLnBrk="1" hangingPunct="1"/>
            <a:r>
              <a:rPr lang="en-US" sz="1800" b="1" smtClean="0">
                <a:latin typeface="Times New Roman" pitchFamily="18" charset="0"/>
                <a:hlinkClick r:id="rId2"/>
              </a:rPr>
              <a:t>Kinetic and Potential Energy (1:55)</a:t>
            </a:r>
            <a:endParaRPr lang="en-US" sz="1800" b="1" smtClean="0">
              <a:latin typeface="Times New Roman" pitchFamily="18" charset="0"/>
            </a:endParaRPr>
          </a:p>
          <a:p>
            <a:pPr eaLnBrk="1" hangingPunct="1"/>
            <a:endParaRPr lang="en-US" b="1" i="1" smtClean="0">
              <a:latin typeface="Times New Roman" pitchFamily="18" charset="0"/>
            </a:endParaRPr>
          </a:p>
          <a:p>
            <a:pPr eaLnBrk="1" hangingPunct="1"/>
            <a:endParaRPr lang="en-US" b="1" i="1" smtClean="0">
              <a:latin typeface="Times New Roman" pitchFamily="18" charset="0"/>
            </a:endParaRPr>
          </a:p>
        </p:txBody>
      </p:sp>
      <p:pic>
        <p:nvPicPr>
          <p:cNvPr id="3077" name="Picture 5" descr="jo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34274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dailymail.co.uk/i/pix/2008/04_03/hbombDM1403_468x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44577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img.timeinc.net/time/techtime/200310/images/gg_microw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22425"/>
            <a:ext cx="33528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04850"/>
            <a:ext cx="8229600" cy="74295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charset="0"/>
              </a:rPr>
              <a:t>Law of Conservation of Energy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energy cannot be created nor destroyed by ordinary means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in a closed system, it is not “used up” but just converted to another form and therefore remains constant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we can never “run out” of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however, may run out of the type we want the most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all forms of energy can be converted to other forms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sometimes simply PE to KE and back to PE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</a:rPr>
              <a:t>or more complicated like mechanical, heat, chemical, electric, electromagnetic, and nuclear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latin typeface="Times New Roman" pitchFamily="18" charset="0"/>
              </a:rPr>
              <a:t>example: the </a:t>
            </a:r>
            <a:r>
              <a:rPr lang="en-US" sz="2000" b="1" i="1" smtClean="0">
                <a:latin typeface="Times New Roman" pitchFamily="18" charset="0"/>
              </a:rPr>
              <a:t>chemical energy</a:t>
            </a:r>
            <a:r>
              <a:rPr lang="en-US" sz="2000" b="1" smtClean="0">
                <a:latin typeface="Times New Roman" pitchFamily="18" charset="0"/>
              </a:rPr>
              <a:t> from the gas in a car changes into </a:t>
            </a:r>
            <a:r>
              <a:rPr lang="en-US" sz="2000" b="1" i="1" smtClean="0">
                <a:latin typeface="Times New Roman" pitchFamily="18" charset="0"/>
              </a:rPr>
              <a:t>mechanical </a:t>
            </a:r>
            <a:r>
              <a:rPr lang="en-US" sz="2000" b="1" smtClean="0">
                <a:latin typeface="Times New Roman" pitchFamily="18" charset="0"/>
              </a:rPr>
              <a:t>and</a:t>
            </a:r>
            <a:r>
              <a:rPr lang="en-US" sz="2000" b="1" i="1" smtClean="0">
                <a:latin typeface="Times New Roman" pitchFamily="18" charset="0"/>
              </a:rPr>
              <a:t> radiant energy</a:t>
            </a:r>
            <a:r>
              <a:rPr lang="en-US" sz="2000" b="1" smtClean="0">
                <a:latin typeface="Times New Roman" pitchFamily="18" charset="0"/>
              </a:rPr>
              <a:t> as the car moves.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Converting Energy</a:t>
            </a:r>
          </a:p>
        </p:txBody>
      </p:sp>
      <p:pic>
        <p:nvPicPr>
          <p:cNvPr id="4" name="Picture 2" descr="http://www.bbc.co.uk/schools/gcsebitesize/science/images/ph_energy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5410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/>
      <p:bldP spid="307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3962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Times New Roman" charset="0"/>
              </a:rPr>
              <a:t>What energy transformations must happen to light a light bulb?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>
                <a:solidFill>
                  <a:schemeClr val="accent2"/>
                </a:solidFill>
                <a:latin typeface="Times New Roman" charset="0"/>
              </a:rPr>
              <a:t>mechanical energy</a:t>
            </a:r>
            <a:r>
              <a:rPr lang="en-US" b="1" dirty="0">
                <a:latin typeface="Times New Roman" charset="0"/>
              </a:rPr>
              <a:t> from the water in a river moves a turbine in a dam that makes</a:t>
            </a:r>
            <a:r>
              <a:rPr lang="en-US" sz="3200" b="1" dirty="0">
                <a:latin typeface="Times New Roman" charset="0"/>
              </a:rPr>
              <a:t>…</a:t>
            </a:r>
            <a:r>
              <a:rPr lang="en-US" b="1" dirty="0">
                <a:solidFill>
                  <a:schemeClr val="accent2"/>
                </a:solidFill>
                <a:latin typeface="Times New Roman" charset="0"/>
              </a:rPr>
              <a:t>electrical energy</a:t>
            </a:r>
            <a:r>
              <a:rPr lang="en-US" b="1" dirty="0">
                <a:latin typeface="Times New Roman" charset="0"/>
              </a:rPr>
              <a:t> in the light bulb that changes </a:t>
            </a:r>
            <a:r>
              <a:rPr lang="en-US" b="1" dirty="0" smtClean="0">
                <a:latin typeface="Times New Roman" charset="0"/>
              </a:rPr>
              <a:t>to…</a:t>
            </a:r>
            <a:r>
              <a:rPr lang="en-US" b="1" dirty="0" smtClean="0">
                <a:solidFill>
                  <a:schemeClr val="accent2"/>
                </a:solidFill>
                <a:latin typeface="Times New Roman" charset="0"/>
              </a:rPr>
              <a:t>radiant </a:t>
            </a:r>
            <a:r>
              <a:rPr lang="en-US" b="1" dirty="0">
                <a:solidFill>
                  <a:schemeClr val="accent2"/>
                </a:solidFill>
                <a:latin typeface="Times New Roman" charset="0"/>
              </a:rPr>
              <a:t>energy</a:t>
            </a:r>
            <a:r>
              <a:rPr lang="en-US" b="1" dirty="0">
                <a:latin typeface="Times New Roman" charset="0"/>
              </a:rPr>
              <a:t> and </a:t>
            </a:r>
            <a:r>
              <a:rPr lang="en-US" b="1" dirty="0">
                <a:solidFill>
                  <a:schemeClr val="accent2"/>
                </a:solidFill>
                <a:latin typeface="Times New Roman" charset="0"/>
              </a:rPr>
              <a:t>light energy</a:t>
            </a:r>
            <a:r>
              <a:rPr lang="en-US" b="1" dirty="0">
                <a:latin typeface="Times New Roman" charset="0"/>
              </a:rPr>
              <a:t> that we can see and </a:t>
            </a:r>
            <a:r>
              <a:rPr lang="en-US" b="1" dirty="0" smtClean="0">
                <a:latin typeface="Times New Roman" charset="0"/>
              </a:rPr>
              <a:t>feel</a:t>
            </a:r>
            <a:endParaRPr lang="en-US" b="1" dirty="0">
              <a:latin typeface="Times New Roman" charset="0"/>
              <a:hlinkClick r:id="rId2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latin typeface="Times New Roman" charset="0"/>
                <a:hlinkClick r:id="rId2"/>
              </a:rPr>
              <a:t>Law of Conservation of Energy video (1:41)</a:t>
            </a:r>
            <a:endParaRPr lang="en-US" sz="2000" b="1" dirty="0">
              <a:latin typeface="Times New Roman" charset="0"/>
            </a:endParaRPr>
          </a:p>
        </p:txBody>
      </p:sp>
      <p:sp>
        <p:nvSpPr>
          <p:cNvPr id="24579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2057400" y="5486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PE/KE Skate Park </a:t>
            </a:r>
          </a:p>
        </p:txBody>
      </p:sp>
      <p:sp>
        <p:nvSpPr>
          <p:cNvPr id="24580" name="Text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657600" y="601980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Pendulum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i="1" u="sng" smtClean="0">
                <a:solidFill>
                  <a:srgbClr val="7030A0"/>
                </a:solidFill>
                <a:latin typeface="Times New Roman" pitchFamily="18" charset="0"/>
              </a:rPr>
              <a:t>STATES</a:t>
            </a:r>
            <a:r>
              <a:rPr lang="en-US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smtClean="0">
                <a:solidFill>
                  <a:srgbClr val="7030A0"/>
                </a:solidFill>
                <a:latin typeface="Times New Roman" pitchFamily="18" charset="0"/>
              </a:rPr>
              <a:t>of Energy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eaLnBrk="1" hangingPunct="1"/>
            <a:r>
              <a:rPr lang="en-US" b="1" i="1" smtClean="0">
                <a:solidFill>
                  <a:srgbClr val="7030A0"/>
                </a:solidFill>
                <a:latin typeface="Times New Roman" pitchFamily="18" charset="0"/>
              </a:rPr>
              <a:t>Kinetic Energy</a:t>
            </a:r>
          </a:p>
          <a:p>
            <a:pPr lvl="1" eaLnBrk="1" hangingPunct="1"/>
            <a:r>
              <a:rPr lang="en-US" sz="3200" b="1" smtClean="0">
                <a:latin typeface="Times New Roman" pitchFamily="18" charset="0"/>
              </a:rPr>
              <a:t>energy of </a:t>
            </a:r>
            <a:r>
              <a:rPr lang="en-US" sz="3200" b="1" u="sng" smtClean="0">
                <a:latin typeface="Times New Roman" pitchFamily="18" charset="0"/>
              </a:rPr>
              <a:t>motion</a:t>
            </a:r>
          </a:p>
          <a:p>
            <a:pPr lvl="1" eaLnBrk="1" hangingPunct="1"/>
            <a:r>
              <a:rPr lang="en-US" sz="3200" b="1" smtClean="0">
                <a:latin typeface="Times New Roman" pitchFamily="18" charset="0"/>
              </a:rPr>
              <a:t>a moving object has the ability to do work</a:t>
            </a: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this depends on the object’s </a:t>
            </a:r>
            <a:r>
              <a:rPr lang="en-US" sz="1800" b="1" i="1" smtClean="0">
                <a:latin typeface="Times New Roman" pitchFamily="18" charset="0"/>
              </a:rPr>
              <a:t>mass</a:t>
            </a:r>
            <a:r>
              <a:rPr lang="en-US" sz="2800" b="1" smtClean="0">
                <a:latin typeface="Times New Roman" pitchFamily="18" charset="0"/>
              </a:rPr>
              <a:t> and </a:t>
            </a:r>
            <a:r>
              <a:rPr lang="en-US" sz="4800" b="1" i="1" smtClean="0">
                <a:latin typeface="Times New Roman" pitchFamily="18" charset="0"/>
              </a:rPr>
              <a:t>velocity</a:t>
            </a:r>
          </a:p>
          <a:p>
            <a:pPr eaLnBrk="1" hangingPunct="1"/>
            <a:endParaRPr lang="en-US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819400" y="17526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EF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09800" y="3962400"/>
            <a:ext cx="5002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K.E. = Kinetic Energy</a:t>
            </a:r>
          </a:p>
          <a:p>
            <a:r>
              <a:rPr lang="en-US" sz="4000"/>
              <a:t>m = mass</a:t>
            </a:r>
          </a:p>
          <a:p>
            <a:r>
              <a:rPr lang="en-US" sz="4000"/>
              <a:t>v = velocity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1905000"/>
            <a:ext cx="33909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K.E. =  m </a:t>
            </a:r>
            <a:r>
              <a:rPr lang="en-US" sz="4400">
                <a:cs typeface="Times New Roman" pitchFamily="18" charset="0"/>
              </a:rPr>
              <a:t>·</a:t>
            </a:r>
            <a:r>
              <a:rPr lang="en-US" sz="4400"/>
              <a:t> v</a:t>
            </a:r>
            <a:r>
              <a:rPr lang="en-US" sz="4400" baseline="30000"/>
              <a:t>2</a:t>
            </a:r>
            <a:endParaRPr lang="en-US" sz="4400"/>
          </a:p>
          <a:p>
            <a:r>
              <a:rPr lang="en-US" sz="4400"/>
              <a:t>                2</a:t>
            </a:r>
            <a:endParaRPr lang="en-US" sz="4400" baseline="300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28800" y="533400"/>
            <a:ext cx="586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Kinetic Energy formula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648200" y="2590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943600" y="1966913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autoUpdateAnimBg="0"/>
      <p:bldP spid="5124" grpId="0" autoUpdateAnimBg="0"/>
      <p:bldP spid="5125" grpId="0" autoUpdateAnimBg="0"/>
      <p:bldP spid="5126" grpId="0" animBg="1"/>
      <p:bldP spid="5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407275" cy="2268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Example problem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12954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How much kinetic energy is in a 5 kg ball with a velocity of 7 m/s?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3429000"/>
            <a:ext cx="8610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m = 5kg	KE= </a:t>
            </a:r>
            <a:r>
              <a:rPr lang="en-US" sz="2800" u="sng"/>
              <a:t>m </a:t>
            </a:r>
            <a:r>
              <a:rPr lang="en-US" sz="2800" u="sng">
                <a:cs typeface="Times New Roman" pitchFamily="18" charset="0"/>
              </a:rPr>
              <a:t>· </a:t>
            </a:r>
            <a:r>
              <a:rPr lang="en-US" sz="2800" u="sng"/>
              <a:t>v</a:t>
            </a:r>
            <a:r>
              <a:rPr lang="en-US" sz="2800" u="sng" baseline="30000"/>
              <a:t>2</a:t>
            </a:r>
            <a:r>
              <a:rPr lang="en-US" sz="2800"/>
              <a:t>        </a:t>
            </a:r>
            <a:r>
              <a:rPr lang="en-US" sz="2800" u="sng"/>
              <a:t>5kg</a:t>
            </a:r>
            <a:r>
              <a:rPr lang="en-US" sz="2800" u="sng">
                <a:solidFill>
                  <a:srgbClr val="FF0000"/>
                </a:solidFill>
              </a:rPr>
              <a:t>(7m/s)</a:t>
            </a:r>
            <a:r>
              <a:rPr lang="en-US" sz="2800" u="sng" baseline="30000">
                <a:solidFill>
                  <a:srgbClr val="FF0000"/>
                </a:solidFill>
              </a:rPr>
              <a:t>2</a:t>
            </a:r>
            <a:r>
              <a:rPr lang="en-US" sz="2800" baseline="30000"/>
              <a:t>          </a:t>
            </a:r>
            <a:r>
              <a:rPr lang="en-US" sz="2800"/>
              <a:t>122.5 Joules</a:t>
            </a:r>
          </a:p>
          <a:p>
            <a:r>
              <a:rPr lang="en-US" sz="2800"/>
              <a:t>v = 7m/s	 	  2		 2	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0574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1148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4770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816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given                            formula                 set up problem          answer w/ unit of measurement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3600" y="3505200"/>
            <a:ext cx="19050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81800" y="3505200"/>
            <a:ext cx="8382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19600" y="3505200"/>
            <a:ext cx="19050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20000" y="3505200"/>
            <a:ext cx="1066800" cy="99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0400" y="5181600"/>
            <a:ext cx="2368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or kg(m/s)</a:t>
            </a:r>
            <a:r>
              <a:rPr lang="en-US" sz="3600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nimBg="1"/>
      <p:bldP spid="6149" grpId="0" autoUpdateAnimBg="0"/>
      <p:bldP spid="6150" grpId="0" animBg="1"/>
      <p:bldP spid="6151" grpId="0" animBg="1"/>
      <p:bldP spid="6152" grpId="0" animBg="1"/>
      <p:bldP spid="6153" grpId="0" autoUpdateAnimBg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1" eaLnBrk="1" hangingPunct="1"/>
            <a:r>
              <a:rPr lang="en-US" sz="3600" b="1" i="1" smtClean="0">
                <a:solidFill>
                  <a:srgbClr val="7030A0"/>
                </a:solidFill>
                <a:latin typeface="Times New Roman" pitchFamily="18" charset="0"/>
              </a:rPr>
              <a:t>Potential Energy</a:t>
            </a:r>
          </a:p>
          <a:p>
            <a:pPr lvl="2" eaLnBrk="1" hangingPunct="1"/>
            <a:r>
              <a:rPr lang="en-US" sz="3200" b="1" smtClean="0">
                <a:latin typeface="Times New Roman" pitchFamily="18" charset="0"/>
              </a:rPr>
              <a:t>stored energy</a:t>
            </a:r>
          </a:p>
          <a:p>
            <a:pPr lvl="2" eaLnBrk="1" hangingPunct="1"/>
            <a:r>
              <a:rPr lang="en-US" sz="3200" b="1" smtClean="0">
                <a:latin typeface="Times New Roman" pitchFamily="18" charset="0"/>
              </a:rPr>
              <a:t>objects can have energy (can do work) because of their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3200" b="1" smtClean="0">
                <a:latin typeface="Times New Roman" pitchFamily="18" charset="0"/>
              </a:rPr>
              <a:t>osition or 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</a:rPr>
              <a:t>M</a:t>
            </a:r>
            <a:r>
              <a:rPr lang="en-US" sz="3200" b="1" smtClean="0">
                <a:latin typeface="Times New Roman" pitchFamily="18" charset="0"/>
              </a:rPr>
              <a:t>ake 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</a:rPr>
              <a:t>U</a:t>
            </a:r>
            <a:r>
              <a:rPr lang="en-US" sz="3200" b="1" smtClean="0">
                <a:latin typeface="Times New Roman" pitchFamily="18" charset="0"/>
              </a:rPr>
              <a:t>p</a:t>
            </a:r>
          </a:p>
          <a:p>
            <a:pPr lvl="3" eaLnBrk="1" hangingPunct="1"/>
            <a:r>
              <a:rPr lang="en-US" sz="2800" b="1" smtClean="0">
                <a:latin typeface="Times New Roman" pitchFamily="18" charset="0"/>
              </a:rPr>
              <a:t>a stretched rubber band (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2800" b="1" smtClean="0">
                <a:latin typeface="Times New Roman" pitchFamily="18" charset="0"/>
              </a:rPr>
              <a:t>)</a:t>
            </a:r>
          </a:p>
          <a:p>
            <a:pPr lvl="3" eaLnBrk="1" hangingPunct="1"/>
            <a:r>
              <a:rPr lang="en-US" sz="2800" b="1" smtClean="0">
                <a:latin typeface="Times New Roman" pitchFamily="18" charset="0"/>
              </a:rPr>
              <a:t>a can of gasoline (</a:t>
            </a:r>
            <a:r>
              <a:rPr lang="en-US" sz="2800" b="1" smtClean="0">
                <a:solidFill>
                  <a:srgbClr val="00B0F0"/>
                </a:solidFill>
                <a:latin typeface="Times New Roman" pitchFamily="18" charset="0"/>
              </a:rPr>
              <a:t>MU</a:t>
            </a:r>
            <a:r>
              <a:rPr lang="en-US" sz="2800" b="1" smtClean="0">
                <a:latin typeface="Times New Roman" pitchFamily="18" charset="0"/>
              </a:rPr>
              <a:t>)</a:t>
            </a:r>
          </a:p>
          <a:p>
            <a:pPr lvl="3" eaLnBrk="1" hangingPunct="1"/>
            <a:r>
              <a:rPr lang="en-US" sz="2800" b="1" smtClean="0">
                <a:latin typeface="Times New Roman" pitchFamily="18" charset="0"/>
              </a:rPr>
              <a:t>an object that is held up and can fall (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2800" b="1" smtClean="0">
                <a:latin typeface="Times New Roman" pitchFamily="18" charset="0"/>
              </a:rPr>
              <a:t>)</a:t>
            </a:r>
          </a:p>
          <a:p>
            <a:pPr lvl="3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lvl="2" eaLnBrk="1" hangingPunct="1"/>
            <a:endParaRPr lang="en-US" sz="36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219200" y="1752600"/>
            <a:ext cx="6705600" cy="1295400"/>
          </a:xfrm>
          <a:prstGeom prst="roundRect">
            <a:avLst>
              <a:gd name="adj" fmla="val 16667"/>
            </a:avLst>
          </a:prstGeom>
          <a:solidFill>
            <a:srgbClr val="EF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60425" y="3962400"/>
            <a:ext cx="7810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PE = Potential Energy</a:t>
            </a:r>
          </a:p>
          <a:p>
            <a:r>
              <a:rPr lang="en-US" sz="3200"/>
              <a:t>m = mass</a:t>
            </a:r>
          </a:p>
          <a:p>
            <a:r>
              <a:rPr lang="en-US" sz="3200"/>
              <a:t>g = </a:t>
            </a:r>
            <a:r>
              <a:rPr lang="en-US" sz="2800"/>
              <a:t>acceleration due to gravity on earth (</a:t>
            </a:r>
            <a:r>
              <a:rPr lang="en-US" sz="2800">
                <a:solidFill>
                  <a:schemeClr val="accent2"/>
                </a:solidFill>
              </a:rPr>
              <a:t>9.8 m/s</a:t>
            </a:r>
            <a:r>
              <a:rPr lang="en-US" sz="2800" baseline="30000">
                <a:solidFill>
                  <a:schemeClr val="accent2"/>
                </a:solidFill>
              </a:rPr>
              <a:t>2</a:t>
            </a:r>
            <a:r>
              <a:rPr lang="en-US" sz="2800"/>
              <a:t>)</a:t>
            </a:r>
            <a:endParaRPr lang="en-US" sz="3200"/>
          </a:p>
          <a:p>
            <a:r>
              <a:rPr lang="en-US" sz="3200"/>
              <a:t>h = height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7810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gravitational PE = m </a:t>
            </a:r>
            <a:r>
              <a:rPr lang="en-US" sz="4400">
                <a:cs typeface="Times New Roman" pitchFamily="18" charset="0"/>
              </a:rPr>
              <a:t>·</a:t>
            </a:r>
            <a:r>
              <a:rPr lang="en-US" sz="4400"/>
              <a:t> g </a:t>
            </a:r>
            <a:r>
              <a:rPr lang="en-US" sz="4400">
                <a:cs typeface="Times New Roman" pitchFamily="18" charset="0"/>
              </a:rPr>
              <a:t>· h</a:t>
            </a:r>
            <a:endParaRPr lang="en-US" sz="44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43000" y="533400"/>
            <a:ext cx="7235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Gravitational Potential Energy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autoUpdateAnimBg="0"/>
      <p:bldP spid="5124" grpId="0" autoUpdateAnimBg="0"/>
      <p:bldP spid="51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12138" cy="549275"/>
          </a:xfrm>
        </p:spPr>
        <p:txBody>
          <a:bodyPr/>
          <a:lstStyle/>
          <a:p>
            <a:r>
              <a:rPr lang="en-US" smtClean="0"/>
              <a:t>Potential Energy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14688" y="3181350"/>
            <a:ext cx="21272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600">
                <a:solidFill>
                  <a:srgbClr val="003399"/>
                </a:solidFill>
              </a:rPr>
              <a:t>E</a:t>
            </a:r>
            <a:r>
              <a:rPr lang="en-US" sz="3600" baseline="-25000">
                <a:solidFill>
                  <a:srgbClr val="003399"/>
                </a:solidFill>
              </a:rPr>
              <a:t>P</a:t>
            </a:r>
            <a:r>
              <a:rPr lang="en-US" sz="3600">
                <a:solidFill>
                  <a:srgbClr val="003399"/>
                </a:solidFill>
              </a:rPr>
              <a:t> = mgh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5219700" y="3238500"/>
            <a:ext cx="419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972050" y="3752850"/>
            <a:ext cx="4381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495550" y="3448050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689600" y="2867025"/>
            <a:ext cx="34353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/>
              <a:t>height object raised (m)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084763" y="4333875"/>
            <a:ext cx="27733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/>
              <a:t>gravity (9.8 m/sec</a:t>
            </a:r>
            <a:r>
              <a:rPr lang="en-US" sz="2400" baseline="30000"/>
              <a:t>2</a:t>
            </a:r>
            <a:r>
              <a:rPr lang="en-US" sz="2400"/>
              <a:t>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66750" y="3190875"/>
            <a:ext cx="157321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/>
              <a:t>PE (joules)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19600" y="2609850"/>
            <a:ext cx="24765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054475" y="2143125"/>
            <a:ext cx="247173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/>
              <a:t>mass of object (kg)</a:t>
            </a:r>
          </a:p>
        </p:txBody>
      </p:sp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28956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Box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675188" y="5607050"/>
            <a:ext cx="3592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Slinky Falling YouTube (first 1:40)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11761</TotalTime>
  <Words>547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Calibri</vt:lpstr>
      <vt:lpstr>Wingdings 2</vt:lpstr>
      <vt:lpstr>Default Design</vt:lpstr>
      <vt:lpstr>States, Forms, and Conservation of Energy</vt:lpstr>
      <vt:lpstr>Slide 2</vt:lpstr>
      <vt:lpstr>STATES of Energy</vt:lpstr>
      <vt:lpstr>Slide 4</vt:lpstr>
      <vt:lpstr>Slide 5</vt:lpstr>
      <vt:lpstr>Slide 6</vt:lpstr>
      <vt:lpstr>Slide 7</vt:lpstr>
      <vt:lpstr>Slide 8</vt:lpstr>
      <vt:lpstr>Potential Energy</vt:lpstr>
      <vt:lpstr>Slide 10</vt:lpstr>
      <vt:lpstr>Slide 11</vt:lpstr>
      <vt:lpstr>Slide 12</vt:lpstr>
      <vt:lpstr>FORMS of Energy (these can be kinetic or potential)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Law of Conservation of Energy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Power, and Machines</dc:title>
  <dc:creator>Jansen, Michael</dc:creator>
  <cp:lastModifiedBy>Christine</cp:lastModifiedBy>
  <cp:revision>48</cp:revision>
  <dcterms:created xsi:type="dcterms:W3CDTF">2006-03-21T03:47:41Z</dcterms:created>
  <dcterms:modified xsi:type="dcterms:W3CDTF">2013-08-20T20:56:09Z</dcterms:modified>
</cp:coreProperties>
</file>