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71" r:id="rId3"/>
    <p:sldId id="258" r:id="rId4"/>
    <p:sldId id="276" r:id="rId5"/>
    <p:sldId id="259" r:id="rId6"/>
    <p:sldId id="261" r:id="rId7"/>
    <p:sldId id="275" r:id="rId8"/>
    <p:sldId id="272" r:id="rId9"/>
    <p:sldId id="263" r:id="rId10"/>
    <p:sldId id="260" r:id="rId11"/>
    <p:sldId id="265" r:id="rId12"/>
    <p:sldId id="266" r:id="rId13"/>
    <p:sldId id="268" r:id="rId14"/>
    <p:sldId id="269" r:id="rId15"/>
    <p:sldId id="267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C24BD1D-EB8D-47A7-9E2B-4BA88C03BE81}" type="datetimeFigureOut">
              <a:rPr lang="en-US"/>
              <a:pPr>
                <a:defRPr/>
              </a:pPr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C2EECFC-91E4-40A8-B5B5-FFCE8F67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89C28-B034-4759-AE13-D3013F705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E142F-DD72-4602-9457-B7AD9D0C2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73EA-2D95-47A2-8C05-AE073AA48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14CF4-1383-4B28-AEE2-AE4EFFBD1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6CDC-51AE-4C63-B31A-FB35E210D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EF36-5863-4BC1-8358-A9F497BA8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2740-FC0E-4043-88BB-2EC659826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C428-BC32-4932-A4DF-8EA0F1B6D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5B308-37D1-4E29-8E5C-2ECCF8EAF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E224A-B4CA-4724-94D9-7C110981D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29D7-B71E-47A6-BEF2-13D783FD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A6985B-EF1B-4978-9A59-5AEC2A181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XJcZ-KoL9o&amp;feature=related" TargetMode="External"/><Relationship Id="rId2" Type="http://schemas.openxmlformats.org/officeDocument/2006/relationships/hyperlink" Target="http://www.youtube.com/watch?v=5C5_dOEyAf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772400" cy="83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Gravity and Weight </a:t>
            </a:r>
          </a:p>
        </p:txBody>
      </p:sp>
      <p:pic>
        <p:nvPicPr>
          <p:cNvPr id="2053" name="Picture 5" descr="gravity-newton-708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360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Times New Roman" pitchFamily="18" charset="0"/>
              </a:rPr>
              <a:t>Newton’s </a:t>
            </a:r>
            <a:r>
              <a:rPr lang="en-US" sz="3600" b="1" smtClean="0">
                <a:solidFill>
                  <a:srgbClr val="00B050"/>
                </a:solidFill>
                <a:latin typeface="Times New Roman" pitchFamily="18" charset="0"/>
              </a:rPr>
              <a:t>UNIVERSAL</a:t>
            </a:r>
            <a:r>
              <a:rPr lang="en-US" sz="3600" b="1" smtClean="0">
                <a:latin typeface="Times New Roman" pitchFamily="18" charset="0"/>
              </a:rPr>
              <a:t> Law of Gravitational Attraction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2004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all objects in the universe attract each other by the force of gravity</a:t>
            </a:r>
          </a:p>
          <a:p>
            <a:pPr eaLnBrk="1" hangingPunct="1"/>
            <a:r>
              <a:rPr lang="en-US" b="1" smtClean="0">
                <a:latin typeface="Times New Roman" pitchFamily="18" charset="0"/>
              </a:rPr>
              <a:t>the size of this force depends on: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masses of the two objects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 distance between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1066800" y="1676400"/>
            <a:ext cx="7010400" cy="17526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76400" y="3657600"/>
            <a:ext cx="5791200" cy="269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F</a:t>
            </a:r>
            <a:r>
              <a:rPr lang="en-US" sz="2800" b="1" baseline="-25000">
                <a:latin typeface="Times New Roman" pitchFamily="18" charset="0"/>
              </a:rPr>
              <a:t>g</a:t>
            </a:r>
            <a:r>
              <a:rPr lang="en-US" sz="2800" b="1">
                <a:latin typeface="Times New Roman" pitchFamily="18" charset="0"/>
              </a:rPr>
              <a:t> = Force of gravity</a:t>
            </a:r>
          </a:p>
          <a:p>
            <a:r>
              <a:rPr lang="en-US" sz="2800" b="1">
                <a:latin typeface="Times New Roman" pitchFamily="18" charset="0"/>
              </a:rPr>
              <a:t>m</a:t>
            </a:r>
            <a:r>
              <a:rPr lang="en-US" sz="2800" b="1" baseline="-25000">
                <a:latin typeface="Times New Roman" pitchFamily="18" charset="0"/>
              </a:rPr>
              <a:t>1</a:t>
            </a:r>
            <a:r>
              <a:rPr lang="en-US" sz="2800" b="1">
                <a:latin typeface="Times New Roman" pitchFamily="18" charset="0"/>
              </a:rPr>
              <a:t> = mass of first object</a:t>
            </a:r>
          </a:p>
          <a:p>
            <a:r>
              <a:rPr lang="en-US" sz="2800" b="1">
                <a:latin typeface="Times New Roman" pitchFamily="18" charset="0"/>
              </a:rPr>
              <a:t>m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 = mass of second object</a:t>
            </a:r>
          </a:p>
          <a:p>
            <a:r>
              <a:rPr lang="en-US" sz="2800" b="1">
                <a:latin typeface="Times New Roman" pitchFamily="18" charset="0"/>
              </a:rPr>
              <a:t>d = distance between objects</a:t>
            </a:r>
          </a:p>
          <a:p>
            <a:r>
              <a:rPr lang="en-US" sz="2800" b="1">
                <a:latin typeface="Times New Roman" pitchFamily="18" charset="0"/>
              </a:rPr>
              <a:t>G = universal gravitational constant</a:t>
            </a:r>
          </a:p>
          <a:p>
            <a:r>
              <a:rPr lang="en-US" sz="2800" b="1">
                <a:latin typeface="Times New Roman" pitchFamily="18" charset="0"/>
              </a:rPr>
              <a:t>        6.67 x 10</a:t>
            </a:r>
            <a:r>
              <a:rPr lang="en-US" sz="2800" b="1" baseline="30000">
                <a:latin typeface="Times New Roman" pitchFamily="18" charset="0"/>
              </a:rPr>
              <a:t>-11</a:t>
            </a:r>
            <a:r>
              <a:rPr lang="en-US" sz="2800" b="1">
                <a:latin typeface="Times New Roman" pitchFamily="18" charset="0"/>
              </a:rPr>
              <a:t> or .0000000000667</a:t>
            </a:r>
            <a:endParaRPr lang="en-US" sz="2800" b="1" baseline="30000">
              <a:latin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22575" y="1828800"/>
            <a:ext cx="3730625" cy="1431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		m</a:t>
            </a:r>
            <a:r>
              <a:rPr lang="en-US" sz="4400" b="1" baseline="-25000">
                <a:latin typeface="Times New Roman" pitchFamily="18" charset="0"/>
              </a:rPr>
              <a:t>1</a:t>
            </a:r>
            <a:r>
              <a:rPr lang="en-US" sz="4400" b="1">
                <a:latin typeface="Times New Roman" pitchFamily="18" charset="0"/>
              </a:rPr>
              <a:t>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· m</a:t>
            </a:r>
            <a:r>
              <a:rPr lang="en-US" sz="44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>
                <a:latin typeface="Times New Roman" pitchFamily="18" charset="0"/>
                <a:cs typeface="Times New Roman" pitchFamily="18" charset="0"/>
              </a:rPr>
              <a:t>                 d</a:t>
            </a:r>
            <a:r>
              <a:rPr lang="en-US" sz="4400" b="1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54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</a:rPr>
              <a:t>Newton’s </a:t>
            </a:r>
            <a:r>
              <a:rPr lang="en-US" sz="4000" b="1" u="sng">
                <a:latin typeface="Times New Roman" pitchFamily="18" charset="0"/>
              </a:rPr>
              <a:t>Universal Law </a:t>
            </a:r>
            <a:r>
              <a:rPr lang="en-US" sz="4000" b="1">
                <a:latin typeface="Times New Roman" pitchFamily="18" charset="0"/>
              </a:rPr>
              <a:t>of Gravitational Attraction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495800" y="2590800"/>
            <a:ext cx="19510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343150" y="1812925"/>
            <a:ext cx="4591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F</a:t>
            </a:r>
            <a:r>
              <a:rPr lang="en-US" sz="4400" b="1" baseline="-25000">
                <a:latin typeface="Times New Roman" pitchFamily="18" charset="0"/>
              </a:rPr>
              <a:t>g</a:t>
            </a:r>
            <a:r>
              <a:rPr lang="en-US" sz="4400" b="1">
                <a:latin typeface="Times New Roman" pitchFamily="18" charset="0"/>
              </a:rPr>
              <a:t> = G </a:t>
            </a:r>
            <a:r>
              <a:rPr lang="en-US" sz="8000" b="1">
                <a:latin typeface="Times New Roman" pitchFamily="18" charset="0"/>
              </a:rPr>
              <a:t>(       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utoUpdateAnimBg="0"/>
      <p:bldP spid="13317" grpId="0" autoUpdateAnimBg="0"/>
      <p:bldP spid="13318" grpId="0" animBg="1"/>
      <p:bldP spid="133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0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947738"/>
            <a:ext cx="66198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gra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gra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0292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Example problem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A rock has a mass of 125 kg and another rock 5 meters away has a mass of 250 kg.  What is the gravitational force between the two rocks?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3657600"/>
            <a:ext cx="8686800" cy="1749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3733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m</a:t>
            </a:r>
            <a:r>
              <a:rPr lang="en-US" sz="2800" b="1" baseline="-25000">
                <a:latin typeface="Times New Roman" pitchFamily="18" charset="0"/>
              </a:rPr>
              <a:t>1</a:t>
            </a:r>
            <a:r>
              <a:rPr lang="en-US" sz="2800" b="1">
                <a:latin typeface="Times New Roman" pitchFamily="18" charset="0"/>
              </a:rPr>
              <a:t>=125kg  F=G  </a:t>
            </a:r>
            <a:r>
              <a:rPr lang="en-US" sz="2800" b="1" u="sng">
                <a:latin typeface="Times New Roman" pitchFamily="18" charset="0"/>
              </a:rPr>
              <a:t>m</a:t>
            </a:r>
            <a:r>
              <a:rPr lang="en-US" sz="2800" b="1" u="sng" baseline="-25000">
                <a:latin typeface="Times New Roman" pitchFamily="18" charset="0"/>
              </a:rPr>
              <a:t>1</a:t>
            </a:r>
            <a:r>
              <a:rPr lang="en-US" sz="2800" b="1" u="sng">
                <a:latin typeface="Times New Roman" pitchFamily="18" charset="0"/>
              </a:rPr>
              <a:t>m</a:t>
            </a:r>
            <a:r>
              <a:rPr lang="en-US" sz="2800" b="1" u="sng" baseline="-25000">
                <a:latin typeface="Times New Roman" pitchFamily="18" charset="0"/>
              </a:rPr>
              <a:t>2</a:t>
            </a:r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m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=250kg   	            d</a:t>
            </a:r>
            <a:r>
              <a:rPr lang="en-US" sz="2800" b="1" baseline="30000">
                <a:latin typeface="Times New Roman" pitchFamily="18" charset="0"/>
              </a:rPr>
              <a:t>2</a:t>
            </a:r>
            <a:endParaRPr lang="en-US" sz="20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d=5m	                                                            </a:t>
            </a:r>
            <a:r>
              <a:rPr lang="en-US" sz="3200">
                <a:latin typeface="Times New Roman" pitchFamily="18" charset="0"/>
              </a:rPr>
              <a:t> </a:t>
            </a:r>
            <a:endParaRPr lang="en-US" sz="3200" b="1">
              <a:latin typeface="Times New Roman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055813" y="3657600"/>
            <a:ext cx="1587" cy="1749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037013" y="3657600"/>
            <a:ext cx="1587" cy="1749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324600" y="3657600"/>
            <a:ext cx="1588" cy="1749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8218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given                        formula              set up problem                  answer w/ unit of measurement</a:t>
            </a:r>
          </a:p>
        </p:txBody>
      </p:sp>
      <p:sp>
        <p:nvSpPr>
          <p:cNvPr id="15373" name="Arc 13"/>
          <p:cNvSpPr>
            <a:spLocks/>
          </p:cNvSpPr>
          <p:nvPr/>
        </p:nvSpPr>
        <p:spPr bwMode="auto">
          <a:xfrm flipH="1">
            <a:off x="2895600" y="3810000"/>
            <a:ext cx="152400" cy="762000"/>
          </a:xfrm>
          <a:custGeom>
            <a:avLst/>
            <a:gdLst>
              <a:gd name="T0" fmla="*/ 0 w 21600"/>
              <a:gd name="T1" fmla="*/ 0 h 43141"/>
              <a:gd name="T2" fmla="*/ 27888830 w 21600"/>
              <a:gd name="T3" fmla="*/ 2147483647 h 43141"/>
              <a:gd name="T4" fmla="*/ 0 w 21600"/>
              <a:gd name="T5" fmla="*/ 2147483647 h 43141"/>
              <a:gd name="T6" fmla="*/ 0 60000 65536"/>
              <a:gd name="T7" fmla="*/ 0 60000 65536"/>
              <a:gd name="T8" fmla="*/ 0 60000 65536"/>
              <a:gd name="T9" fmla="*/ 0 w 21600"/>
              <a:gd name="T10" fmla="*/ 0 h 43141"/>
              <a:gd name="T11" fmla="*/ 21600 w 21600"/>
              <a:gd name="T12" fmla="*/ 43141 h 43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0"/>
                  <a:pt x="12874" y="42305"/>
                  <a:pt x="1595" y="43141"/>
                </a:cubicBezTo>
              </a:path>
              <a:path w="21600" h="4314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0"/>
                  <a:pt x="12874" y="42305"/>
                  <a:pt x="1595" y="431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Arc 14"/>
          <p:cNvSpPr>
            <a:spLocks/>
          </p:cNvSpPr>
          <p:nvPr/>
        </p:nvSpPr>
        <p:spPr bwMode="auto">
          <a:xfrm>
            <a:off x="3810000" y="3810000"/>
            <a:ext cx="152400" cy="762000"/>
          </a:xfrm>
          <a:custGeom>
            <a:avLst/>
            <a:gdLst>
              <a:gd name="T0" fmla="*/ 0 w 21600"/>
              <a:gd name="T1" fmla="*/ 0 h 43141"/>
              <a:gd name="T2" fmla="*/ 27888830 w 21600"/>
              <a:gd name="T3" fmla="*/ 2147483647 h 43141"/>
              <a:gd name="T4" fmla="*/ 0 w 21600"/>
              <a:gd name="T5" fmla="*/ 2147483647 h 43141"/>
              <a:gd name="T6" fmla="*/ 0 60000 65536"/>
              <a:gd name="T7" fmla="*/ 0 60000 65536"/>
              <a:gd name="T8" fmla="*/ 0 60000 65536"/>
              <a:gd name="T9" fmla="*/ 0 w 21600"/>
              <a:gd name="T10" fmla="*/ 0 h 43141"/>
              <a:gd name="T11" fmla="*/ 21600 w 21600"/>
              <a:gd name="T12" fmla="*/ 43141 h 431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4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0"/>
                  <a:pt x="12874" y="42305"/>
                  <a:pt x="1595" y="43141"/>
                </a:cubicBezTo>
              </a:path>
              <a:path w="21600" h="4314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2910"/>
                  <a:pt x="12874" y="42305"/>
                  <a:pt x="1595" y="43141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114800" y="4038600"/>
            <a:ext cx="212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G x </a:t>
            </a:r>
            <a:r>
              <a:rPr lang="en-US" sz="2800" b="1" u="sng">
                <a:latin typeface="Times New Roman" pitchFamily="18" charset="0"/>
              </a:rPr>
              <a:t>125(250)</a:t>
            </a:r>
          </a:p>
          <a:p>
            <a:r>
              <a:rPr lang="en-US" sz="2800" b="1">
                <a:latin typeface="Times New Roman" pitchFamily="18" charset="0"/>
              </a:rPr>
              <a:t>            5</a:t>
            </a:r>
            <a:r>
              <a:rPr lang="en-US" sz="2800" b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477000" y="3810000"/>
            <a:ext cx="23082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8.3 x 10</a:t>
            </a:r>
            <a:r>
              <a:rPr lang="en-US" sz="2800" b="1" baseline="30000">
                <a:latin typeface="Times New Roman" pitchFamily="18" charset="0"/>
              </a:rPr>
              <a:t>-8</a:t>
            </a:r>
            <a:r>
              <a:rPr lang="en-US" sz="2800" b="1">
                <a:latin typeface="Times New Roman" pitchFamily="18" charset="0"/>
              </a:rPr>
              <a:t> N</a:t>
            </a:r>
          </a:p>
          <a:p>
            <a:r>
              <a:rPr lang="en-US" sz="2800" b="1">
                <a:latin typeface="Times New Roman" pitchFamily="18" charset="0"/>
              </a:rPr>
              <a:t>        or</a:t>
            </a:r>
          </a:p>
          <a:p>
            <a:r>
              <a:rPr lang="en-US" sz="2800" b="1">
                <a:latin typeface="Times New Roman" pitchFamily="18" charset="0"/>
              </a:rPr>
              <a:t>0.000000083N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  <p:bldP spid="15364" grpId="0" animBg="1"/>
      <p:bldP spid="15365" grpId="0" autoUpdateAnimBg="0"/>
      <p:bldP spid="15366" grpId="0" animBg="1"/>
      <p:bldP spid="15367" grpId="0" animBg="1"/>
      <p:bldP spid="15368" grpId="0" animBg="1"/>
      <p:bldP spid="15369" grpId="0" autoUpdateAnimBg="0"/>
      <p:bldP spid="15373" grpId="0" animBg="1"/>
      <p:bldP spid="15374" grpId="0" animBg="1"/>
      <p:bldP spid="15375" grpId="0"/>
      <p:bldP spid="153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r>
              <a:rPr lang="en-US" sz="2800" b="1" smtClean="0"/>
              <a:t>Omar has the following:</a:t>
            </a:r>
          </a:p>
          <a:p>
            <a:pPr marL="914400" lvl="1" indent="-457200">
              <a:buFontTx/>
              <a:buAutoNum type="arabicPeriod"/>
            </a:pPr>
            <a:r>
              <a:rPr lang="en-US" sz="2400" b="1" smtClean="0"/>
              <a:t>golf ball (70 grams)</a:t>
            </a:r>
          </a:p>
          <a:p>
            <a:pPr marL="914400" lvl="1" indent="-457200">
              <a:buFontTx/>
              <a:buAutoNum type="arabicPeriod"/>
            </a:pPr>
            <a:r>
              <a:rPr lang="en-US" sz="2400" b="1" smtClean="0"/>
              <a:t>foam ball (30 grams)</a:t>
            </a:r>
          </a:p>
          <a:p>
            <a:pPr marL="914400" lvl="1" indent="-457200">
              <a:buFontTx/>
              <a:buAutoNum type="arabicPeriod"/>
            </a:pPr>
            <a:r>
              <a:rPr lang="en-US" sz="2400" b="1" smtClean="0"/>
              <a:t>plastic ball (15 grams).</a:t>
            </a:r>
          </a:p>
          <a:p>
            <a:r>
              <a:rPr lang="en-US" sz="2800" b="1" smtClean="0"/>
              <a:t>He holds them all exactly 2 meters off the ground and drops them at the exactly the same time. </a:t>
            </a:r>
          </a:p>
          <a:p>
            <a:r>
              <a:rPr lang="en-US" sz="2800" b="1" smtClean="0"/>
              <a:t>In what order will they hit the ground?</a:t>
            </a:r>
          </a:p>
          <a:p>
            <a:pPr marL="914400" lvl="1" indent="-457200"/>
            <a:r>
              <a:rPr lang="en-US" sz="2400" b="1" smtClean="0"/>
              <a:t>I.   1,2,3</a:t>
            </a:r>
          </a:p>
          <a:p>
            <a:pPr marL="914400" lvl="1" indent="-457200"/>
            <a:r>
              <a:rPr lang="en-US" sz="2400" b="1" smtClean="0"/>
              <a:t>II.  3,2,1</a:t>
            </a:r>
          </a:p>
          <a:p>
            <a:pPr marL="914400" lvl="1" indent="-457200"/>
            <a:r>
              <a:rPr lang="en-US" sz="2400" b="1" smtClean="0"/>
              <a:t>III.  all at the same time	</a:t>
            </a:r>
          </a:p>
          <a:p>
            <a:pPr marL="914400" lvl="1" indent="-457200">
              <a:buFontTx/>
              <a:buAutoNum type="arabicPeriod"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382000" cy="23622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It is “said” that Galileo first dropped two cannonballs off the Leaning Tower of Pisa in Italy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one was 10x heavier than the other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they both hit the ground at the same time</a:t>
            </a:r>
          </a:p>
        </p:txBody>
      </p:sp>
      <p:pic>
        <p:nvPicPr>
          <p:cNvPr id="4101" name="Picture 5" descr="GalileoDemon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29718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pisa_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794000"/>
            <a:ext cx="27051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3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http://www.youtube.com/watch?v=5C5_dOEyAfk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http://www.youtube.com/watch?v=_XJcZ-KoL9o&amp;feature=related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</a:rPr>
              <a:t>Newton used Galileo’s research to conclude that objects accelerate downwards because of the </a:t>
            </a:r>
            <a:r>
              <a:rPr lang="en-US" b="1" smtClean="0">
                <a:solidFill>
                  <a:srgbClr val="00B050"/>
                </a:solidFill>
                <a:latin typeface="Times New Roman" pitchFamily="18" charset="0"/>
              </a:rPr>
              <a:t>force of gravity </a:t>
            </a:r>
            <a:r>
              <a:rPr lang="en-US" b="1" smtClean="0">
                <a:latin typeface="Times New Roman" pitchFamily="18" charset="0"/>
              </a:rPr>
              <a:t>between the object and the earth</a:t>
            </a:r>
          </a:p>
          <a:p>
            <a:pPr eaLnBrk="1" hangingPunct="1"/>
            <a:r>
              <a:rPr lang="en-US" b="1" smtClean="0">
                <a:latin typeface="Times New Roman" pitchFamily="18" charset="0"/>
              </a:rPr>
              <a:t>this acceleration is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9.8 m/s/s (or 9.8 m/s</a:t>
            </a:r>
            <a:r>
              <a:rPr lang="en-US" b="1" baseline="3000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b="1" smtClean="0">
                <a:latin typeface="Times New Roman" pitchFamily="18" charset="0"/>
              </a:rPr>
              <a:t> </a:t>
            </a:r>
            <a:r>
              <a:rPr lang="en-US" b="1" i="1" smtClean="0">
                <a:latin typeface="Times New Roman" pitchFamily="18" charset="0"/>
              </a:rPr>
              <a:t>in a vacuum (no air)</a:t>
            </a:r>
          </a:p>
          <a:p>
            <a:pPr eaLnBrk="1" hangingPunct="1"/>
            <a:r>
              <a:rPr lang="en-US" b="1" smtClean="0">
                <a:latin typeface="Times New Roman" pitchFamily="18" charset="0"/>
              </a:rPr>
              <a:t>however realistically, </a:t>
            </a:r>
            <a:r>
              <a:rPr lang="en-US" b="1" i="1" smtClean="0">
                <a:latin typeface="Times New Roman" pitchFamily="18" charset="0"/>
              </a:rPr>
              <a:t>air resistance (fluid friction)</a:t>
            </a:r>
            <a:r>
              <a:rPr lang="en-US" b="1" smtClean="0">
                <a:latin typeface="Times New Roman" pitchFamily="18" charset="0"/>
              </a:rPr>
              <a:t> often prevents many objects from accelerating this fast</a:t>
            </a:r>
          </a:p>
          <a:p>
            <a:pPr eaLnBrk="1" hangingPunct="1"/>
            <a:endParaRPr lang="en-US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US" b="1" smtClean="0">
                <a:latin typeface="Times New Roman" pitchFamily="18" charset="0"/>
              </a:rPr>
              <a:t>Weight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Times New Roman" pitchFamily="18" charset="0"/>
              </a:rPr>
              <a:t>a measure of gravity’s force on an object that is directly proportional to its mass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this means gravity pulls more on objects that are bigger</a:t>
            </a:r>
          </a:p>
          <a:p>
            <a:pPr eaLnBrk="1" hangingPunct="1"/>
            <a:r>
              <a:rPr lang="en-US" sz="2800" b="1" smtClean="0">
                <a:latin typeface="Times New Roman" pitchFamily="18" charset="0"/>
              </a:rPr>
              <a:t>weight can change depending on the force of gravity</a:t>
            </a:r>
          </a:p>
          <a:p>
            <a:pPr lvl="1" eaLnBrk="1" hangingPunct="1"/>
            <a:r>
              <a:rPr lang="en-US" b="1" smtClean="0">
                <a:latin typeface="Times New Roman" pitchFamily="18" charset="0"/>
              </a:rPr>
              <a:t>you weigh less on the moon than on the Earth because the moon has less gravity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0"/>
            <a:ext cx="5486400" cy="213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95300" y="304800"/>
            <a:ext cx="8153400" cy="49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Weight depends on mass and gravity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62050"/>
            <a:ext cx="3878263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62050"/>
            <a:ext cx="3843338" cy="3132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09600" y="1295400"/>
            <a:ext cx="7315200" cy="2743200"/>
          </a:xfrm>
          <a:prstGeom prst="roundRect">
            <a:avLst>
              <a:gd name="adj" fmla="val 16667"/>
            </a:avLst>
          </a:prstGeom>
          <a:solidFill>
            <a:srgbClr val="EFFC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4495800"/>
            <a:ext cx="838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W =  Weight</a:t>
            </a:r>
          </a:p>
          <a:p>
            <a:r>
              <a:rPr lang="en-US" sz="3200" b="1">
                <a:latin typeface="Times New Roman" pitchFamily="18" charset="0"/>
              </a:rPr>
              <a:t>m  = mass</a:t>
            </a:r>
          </a:p>
          <a:p>
            <a:r>
              <a:rPr lang="en-US" sz="3200" b="1">
                <a:latin typeface="Times New Roman" pitchFamily="18" charset="0"/>
              </a:rPr>
              <a:t>g   = acceleration due to Earth’s gravity which is 9.8 m/s</a:t>
            </a:r>
            <a:r>
              <a:rPr lang="en-US" sz="3200" b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1906588"/>
            <a:ext cx="68611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W = mg   or   W = m</a:t>
            </a:r>
            <a:r>
              <a:rPr lang="en-US" sz="4400" b="1">
                <a:latin typeface="Times New Roman" pitchFamily="18" charset="0"/>
                <a:cs typeface="Arial" charset="0"/>
              </a:rPr>
              <a:t>·g   </a:t>
            </a:r>
          </a:p>
          <a:p>
            <a:r>
              <a:rPr lang="en-US" sz="4400" b="1">
                <a:latin typeface="Times New Roman" pitchFamily="18" charset="0"/>
                <a:cs typeface="Arial" charset="0"/>
              </a:rPr>
              <a:t>or  </a:t>
            </a:r>
            <a:r>
              <a:rPr lang="en-US" sz="4400" b="1">
                <a:latin typeface="Times New Roman" pitchFamily="18" charset="0"/>
              </a:rPr>
              <a:t>W = </a:t>
            </a:r>
            <a:r>
              <a:rPr lang="en-US" sz="4400" b="1">
                <a:latin typeface="Times New Roman" pitchFamily="18" charset="0"/>
                <a:cs typeface="Arial" charset="0"/>
              </a:rPr>
              <a:t>m </a:t>
            </a:r>
            <a:r>
              <a:rPr lang="en-US" sz="4400" b="1" baseline="12000">
                <a:latin typeface="Times New Roman" pitchFamily="18" charset="0"/>
                <a:cs typeface="Arial" charset="0"/>
              </a:rPr>
              <a:t>x</a:t>
            </a:r>
            <a:r>
              <a:rPr lang="en-US" sz="4400" b="1">
                <a:latin typeface="Times New Roman" pitchFamily="18" charset="0"/>
                <a:cs typeface="Arial" charset="0"/>
              </a:rPr>
              <a:t> g  or   </a:t>
            </a:r>
            <a:r>
              <a:rPr lang="en-US" sz="4400" b="1">
                <a:latin typeface="Times New Roman" pitchFamily="18" charset="0"/>
              </a:rPr>
              <a:t>W = m(g)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79638" y="457200"/>
            <a:ext cx="39925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latin typeface="Times New Roman" pitchFamily="18" charset="0"/>
              </a:rPr>
              <a:t>Weight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autoUpdateAnimBg="0"/>
      <p:bldP spid="16388" grpId="0" autoUpdateAnimBg="0"/>
      <p:bldP spid="163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Example problem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12954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What is the weight of a 50 kg person on Earth?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Times New Roman" pitchFamily="18" charset="0"/>
              </a:rPr>
              <a:t>on the moon, 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a=1.62 m/s</a:t>
            </a:r>
            <a:r>
              <a:rPr lang="en-US" sz="2800" b="1" baseline="3000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en-US" sz="2800" b="1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which would only be a weight of 81 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28600" y="2971800"/>
            <a:ext cx="86106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m=50 kg	 F=ma </a:t>
            </a:r>
            <a:r>
              <a:rPr lang="en-US" sz="1200" b="1">
                <a:latin typeface="Times New Roman" pitchFamily="18" charset="0"/>
              </a:rPr>
              <a:t>or</a:t>
            </a:r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a=9.8 m/s</a:t>
            </a:r>
            <a:r>
              <a:rPr lang="en-US" sz="2800" b="1" baseline="30000">
                <a:solidFill>
                  <a:srgbClr val="6600FF"/>
                </a:solidFill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	 W=mg				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286000" y="2971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581400" y="2971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6096000" y="29718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38200" y="2590800"/>
            <a:ext cx="8066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given                        formula              set up problem               answer w/ unit of measurement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657600" y="3200400"/>
            <a:ext cx="2430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50kg (</a:t>
            </a:r>
            <a:r>
              <a:rPr lang="en-US" sz="2800" b="1">
                <a:solidFill>
                  <a:srgbClr val="6600FF"/>
                </a:solidFill>
                <a:latin typeface="Times New Roman" pitchFamily="18" charset="0"/>
              </a:rPr>
              <a:t>9.8 m/s</a:t>
            </a:r>
            <a:r>
              <a:rPr lang="en-US" sz="2800" b="1" baseline="30000">
                <a:solidFill>
                  <a:srgbClr val="6600FF"/>
                </a:solidFill>
                <a:latin typeface="Times New Roman" pitchFamily="18" charset="0"/>
              </a:rPr>
              <a:t>2</a:t>
            </a:r>
            <a:r>
              <a:rPr lang="en-US" sz="2800" b="1">
                <a:latin typeface="Times New Roman" pitchFamily="18" charset="0"/>
              </a:rPr>
              <a:t>)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781800" y="3200400"/>
            <a:ext cx="1063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Times New Roman" pitchFamily="18" charset="0"/>
              </a:rPr>
              <a:t>490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2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utoUpdateAnimBg="0"/>
      <p:bldP spid="11270" grpId="0" animBg="1"/>
      <p:bldP spid="11271" grpId="0" animBg="1"/>
      <p:bldP spid="11272" grpId="0" animBg="1"/>
      <p:bldP spid="11273" grpId="0" autoUpdateAnimBg="0"/>
      <p:bldP spid="11275" grpId="0" build="allAtOnce"/>
      <p:bldP spid="11275" grpId="1" build="allAtOnce"/>
      <p:bldP spid="1127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453</Words>
  <Application>Microsoft Office PowerPoint</Application>
  <PresentationFormat>On-screen Show (4:3)</PresentationFormat>
  <Paragraphs>69</Paragraphs>
  <Slides>15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Gravity and Weight </vt:lpstr>
      <vt:lpstr>Slide 2</vt:lpstr>
      <vt:lpstr>Slide 3</vt:lpstr>
      <vt:lpstr>Slide 4</vt:lpstr>
      <vt:lpstr>Slide 5</vt:lpstr>
      <vt:lpstr>Weight</vt:lpstr>
      <vt:lpstr>Slide 7</vt:lpstr>
      <vt:lpstr>Slide 8</vt:lpstr>
      <vt:lpstr>Slide 9</vt:lpstr>
      <vt:lpstr>Newton’s UNIVERSAL Law of Gravitational Attraction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 and Weight (Chapter 13)</dc:title>
  <dc:creator>Mike</dc:creator>
  <cp:lastModifiedBy>Christine</cp:lastModifiedBy>
  <cp:revision>30</cp:revision>
  <dcterms:created xsi:type="dcterms:W3CDTF">2005-10-20T03:58:05Z</dcterms:created>
  <dcterms:modified xsi:type="dcterms:W3CDTF">2013-08-30T01:20:57Z</dcterms:modified>
</cp:coreProperties>
</file>