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handoutMasterIdLst>
    <p:handoutMasterId r:id="rId16"/>
  </p:handoutMasterIdLst>
  <p:sldIdLst>
    <p:sldId id="256" r:id="rId2"/>
    <p:sldId id="279" r:id="rId3"/>
    <p:sldId id="263" r:id="rId4"/>
    <p:sldId id="272" r:id="rId5"/>
    <p:sldId id="283" r:id="rId6"/>
    <p:sldId id="275" r:id="rId7"/>
    <p:sldId id="267" r:id="rId8"/>
    <p:sldId id="274" r:id="rId9"/>
    <p:sldId id="277" r:id="rId10"/>
    <p:sldId id="284" r:id="rId11"/>
    <p:sldId id="282" r:id="rId12"/>
    <p:sldId id="285" r:id="rId13"/>
    <p:sldId id="266" r:id="rId14"/>
    <p:sldId id="268" r:id="rId15"/>
  </p:sldIdLst>
  <p:sldSz cx="9144000" cy="6858000" type="screen4x3"/>
  <p:notesSz cx="700405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66"/>
    <a:srgbClr val="EFF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87744" autoAdjust="0"/>
  </p:normalViewPr>
  <p:slideViewPr>
    <p:cSldViewPr>
      <p:cViewPr varScale="1">
        <p:scale>
          <a:sx n="77" d="100"/>
          <a:sy n="77" d="100"/>
        </p:scale>
        <p:origin x="-102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4820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341" y="0"/>
            <a:ext cx="3035088" cy="464820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/>
            </a:lvl1pPr>
          </a:lstStyle>
          <a:p>
            <a:fld id="{49E09FCF-5589-4546-B141-7EF69423AB1A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5088" cy="464820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341" y="8829967"/>
            <a:ext cx="3035088" cy="464820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200"/>
            </a:lvl1pPr>
          </a:lstStyle>
          <a:p>
            <a:fld id="{CC3CA501-B431-4236-A0D5-B3476873C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14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622DE-69D5-49D8-BAA2-7E3B3E01F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7285C-4DD5-41F6-AC89-12DE8BF04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BF6F0-2A1D-4474-89EA-3077D1AF4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72A2C-E41E-4C2E-AC18-9180E8509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CD1FA-30A8-4195-9B0E-FBC8E2C00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7820E-AA0A-425C-816C-9D8F50B85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B3C51-589C-45D9-8044-62210F8BB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55DCF-2A1D-48A1-AAE8-A3B192C69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893C8-A53B-4184-BA5B-D9AD31ACA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5CC3B-AB10-4394-AFA9-9CFD01002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D91E3-0780-47A0-B87A-D662A59F2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94F59C-D4FD-482C-8F7F-57B76F8B4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het.colorado.edu/en/simulation/friction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xfVx1-emCV8&amp;feature=player_embedded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r40O6nQHsw&amp;feature=related" TargetMode="Externa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imes New Roman" pitchFamily="18" charset="0"/>
              </a:rPr>
              <a:t>Force</a:t>
            </a:r>
          </a:p>
        </p:txBody>
      </p:sp>
      <p:pic>
        <p:nvPicPr>
          <p:cNvPr id="2055" name="Picture 7" descr="veh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swe.org/iac/images/free_b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52550"/>
            <a:ext cx="6515100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smtClean="0">
                <a:latin typeface="Times New Roman" pitchFamily="18" charset="0"/>
              </a:rPr>
              <a:t>Types of Forces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200400"/>
          </a:xfrm>
        </p:spPr>
        <p:txBody>
          <a:bodyPr/>
          <a:lstStyle/>
          <a:p>
            <a:pPr eaLnBrk="1" hangingPunct="1"/>
            <a:r>
              <a:rPr lang="en-US" sz="2800" b="1" i="1" u="sng" smtClean="0">
                <a:latin typeface="Times New Roman" pitchFamily="18" charset="0"/>
              </a:rPr>
              <a:t>Contact Forces</a:t>
            </a:r>
            <a:r>
              <a:rPr lang="en-US" sz="2800" b="1" smtClean="0">
                <a:latin typeface="Times New Roman" pitchFamily="18" charset="0"/>
              </a:rPr>
              <a:t>:  the objects involved are touching each other and </a:t>
            </a:r>
            <a:r>
              <a:rPr lang="en-US" sz="2800" b="1" i="1" smtClean="0">
                <a:latin typeface="Times New Roman" pitchFamily="18" charset="0"/>
              </a:rPr>
              <a:t>friction</a:t>
            </a:r>
            <a:r>
              <a:rPr lang="en-US" sz="2800" b="1" smtClean="0">
                <a:latin typeface="Times New Roman" pitchFamily="18" charset="0"/>
              </a:rPr>
              <a:t> is created</a:t>
            </a:r>
          </a:p>
          <a:p>
            <a:pPr lvl="1" eaLnBrk="1" hangingPunct="1"/>
            <a:r>
              <a:rPr lang="en-US" b="1" i="1" smtClean="0">
                <a:solidFill>
                  <a:srgbClr val="0070C0"/>
                </a:solidFill>
                <a:latin typeface="Times New Roman" pitchFamily="18" charset="0"/>
              </a:rPr>
              <a:t>friction</a:t>
            </a:r>
            <a:r>
              <a:rPr lang="en-US" b="1" smtClean="0">
                <a:latin typeface="Times New Roman" pitchFamily="18" charset="0"/>
              </a:rPr>
              <a:t> is a force that is in the opposite direction to the moving object and therefore, slows it down</a:t>
            </a:r>
          </a:p>
          <a:p>
            <a:pPr lvl="1" eaLnBrk="1" hangingPunct="1"/>
            <a:r>
              <a:rPr lang="en-US" b="1" smtClean="0">
                <a:latin typeface="Times New Roman" pitchFamily="18" charset="0"/>
              </a:rPr>
              <a:t>the greater the force squeezing the two surfaces together, the greater the fricton</a:t>
            </a:r>
          </a:p>
          <a:p>
            <a:pPr eaLnBrk="1" hangingPunct="1"/>
            <a:endParaRPr lang="en-US" smtClean="0"/>
          </a:p>
        </p:txBody>
      </p:sp>
      <p:pic>
        <p:nvPicPr>
          <p:cNvPr id="38914" name="Picture 2" descr="http://cnx.org/content/m13535/latest/img6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572000"/>
            <a:ext cx="54006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hlinkClick r:id="rId3"/>
          </p:cNvPr>
          <p:cNvSpPr>
            <a:spLocks noChangeArrowheads="1"/>
          </p:cNvSpPr>
          <p:nvPr/>
        </p:nvSpPr>
        <p:spPr bwMode="auto">
          <a:xfrm>
            <a:off x="2057400" y="6335713"/>
            <a:ext cx="594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http://phet.colorado.edu/en/simulation/friction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and </a:t>
            </a:r>
            <a:r>
              <a:rPr lang="en-US" dirty="0" err="1" smtClean="0"/>
              <a:t>Kinectic</a:t>
            </a:r>
            <a:r>
              <a:rPr lang="en-US" dirty="0" smtClean="0"/>
              <a:t> Friction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7620000" cy="4525963"/>
          </a:xfrm>
        </p:spPr>
      </p:pic>
    </p:spTree>
    <p:extLst>
      <p:ext uri="{BB962C8B-B14F-4D97-AF65-F5344CB8AC3E}">
        <p14:creationId xmlns:p14="http://schemas.microsoft.com/office/powerpoint/2010/main" val="1719398257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http://dept.physics.upenn.edu/courses/gladney/phys1/homework/images/half_Atwoo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295400"/>
            <a:ext cx="2514600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lvl="1" eaLnBrk="1" hangingPunct="1"/>
            <a:r>
              <a:rPr lang="en-US" b="1" dirty="0" smtClean="0">
                <a:latin typeface="Times New Roman" pitchFamily="18" charset="0"/>
              </a:rPr>
              <a:t>4 types of friction</a:t>
            </a:r>
          </a:p>
          <a:p>
            <a:pPr lvl="2" eaLnBrk="1" hangingPunct="1"/>
            <a:r>
              <a:rPr lang="en-US" sz="2800" b="1" i="1" dirty="0" smtClean="0">
                <a:latin typeface="Times New Roman" pitchFamily="18" charset="0"/>
              </a:rPr>
              <a:t>static – </a:t>
            </a:r>
            <a:r>
              <a:rPr lang="en-US" sz="2800" b="1" dirty="0" smtClean="0">
                <a:latin typeface="Times New Roman" pitchFamily="18" charset="0"/>
              </a:rPr>
              <a:t>keeps object at rest</a:t>
            </a:r>
            <a:endParaRPr lang="en-US" sz="2800" b="1" i="1" dirty="0" smtClean="0">
              <a:latin typeface="Times New Roman" pitchFamily="18" charset="0"/>
            </a:endParaRPr>
          </a:p>
          <a:p>
            <a:pPr lvl="2" eaLnBrk="1" hangingPunct="1"/>
            <a:r>
              <a:rPr lang="en-US" sz="2800" b="1" i="1" dirty="0" smtClean="0">
                <a:latin typeface="Times New Roman" pitchFamily="18" charset="0"/>
              </a:rPr>
              <a:t>kinetic – </a:t>
            </a:r>
            <a:r>
              <a:rPr lang="en-US" sz="2800" b="1" dirty="0" smtClean="0">
                <a:latin typeface="Times New Roman" pitchFamily="18" charset="0"/>
              </a:rPr>
              <a:t>causes objects to stop</a:t>
            </a:r>
          </a:p>
          <a:p>
            <a:pPr lvl="2" eaLnBrk="1" hangingPunct="1"/>
            <a:r>
              <a:rPr lang="en-US" sz="2800" b="1" i="1" dirty="0" smtClean="0">
                <a:latin typeface="Times New Roman" pitchFamily="18" charset="0"/>
              </a:rPr>
              <a:t>rolling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2800" b="1" i="1" dirty="0" smtClean="0">
                <a:latin typeface="Times New Roman" pitchFamily="18" charset="0"/>
              </a:rPr>
              <a:t>fluid</a:t>
            </a:r>
            <a:r>
              <a:rPr lang="en-US" sz="2800" b="1" dirty="0" smtClean="0">
                <a:latin typeface="Times New Roman" pitchFamily="18" charset="0"/>
              </a:rPr>
              <a:t> – this is caused by an </a:t>
            </a:r>
          </a:p>
          <a:p>
            <a:pPr lvl="2" eaLnBrk="1" hangingPunct="1">
              <a:spcBef>
                <a:spcPct val="0"/>
              </a:spcBef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</a:rPr>
              <a:t>	object moving through a </a:t>
            </a:r>
          </a:p>
          <a:p>
            <a:pPr lvl="2" eaLnBrk="1" hangingPunct="1">
              <a:spcBef>
                <a:spcPct val="0"/>
              </a:spcBef>
              <a:buFont typeface="Arial" charset="0"/>
              <a:buNone/>
            </a:pPr>
            <a:r>
              <a:rPr lang="en-US" sz="2800" b="1" dirty="0" smtClean="0">
                <a:latin typeface="Times New Roman" pitchFamily="18" charset="0"/>
              </a:rPr>
              <a:t>	liquid OR a gas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186238"/>
            <a:ext cx="2286000" cy="2516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465638"/>
            <a:ext cx="2971800" cy="195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43" name="Picture 7" descr="http://t1.gstatic.com/images?q=tbn:ANd9GcRUHMd8iPE3dOGGoFdU8bRvt9BAJMh8g8dGE3GJ0elx949eiy4&amp;t=1&amp;usg=__pXFHE6gpJgF-FPdo1YeqGHBZqCI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124200"/>
            <a:ext cx="20574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>
            <a:hlinkClick r:id="rId6"/>
          </p:cNvPr>
          <p:cNvSpPr>
            <a:spLocks noChangeArrowheads="1"/>
          </p:cNvSpPr>
          <p:nvPr/>
        </p:nvSpPr>
        <p:spPr bwMode="auto">
          <a:xfrm>
            <a:off x="7183438" y="6053138"/>
            <a:ext cx="1676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Curling video</a:t>
            </a:r>
          </a:p>
          <a:p>
            <a:pPr algn="ctr"/>
            <a:r>
              <a:rPr lang="en-US"/>
              <a:t>1:31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3" autoUpdateAnimBg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457200"/>
            <a:ext cx="83820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i="1" u="sng" dirty="0" smtClean="0">
                <a:latin typeface="Times New Roman" pitchFamily="18" charset="0"/>
              </a:rPr>
              <a:t>Non-contact</a:t>
            </a:r>
            <a:r>
              <a:rPr lang="en-US" sz="2800" b="1" i="1" dirty="0" smtClean="0">
                <a:latin typeface="Times New Roman" pitchFamily="18" charset="0"/>
              </a:rPr>
              <a:t>, force field, or “at a distance”  forces</a:t>
            </a:r>
            <a:r>
              <a:rPr lang="en-US" sz="2800" b="1" dirty="0" smtClean="0">
                <a:latin typeface="Times New Roman" pitchFamily="18" charset="0"/>
              </a:rPr>
              <a:t>:  objects are pushed or pulled without being touched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</a:rPr>
              <a:t>gravity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b="1" dirty="0" smtClean="0">
              <a:latin typeface="Times New Roman" pitchFamily="18" charset="0"/>
            </a:endParaRPr>
          </a:p>
          <a:p>
            <a:pPr marL="457200" lvl="1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b="1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b="1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b="1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</a:rPr>
              <a:t>electrical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b="1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b="1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b="1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b="1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b="1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</a:rPr>
              <a:t>magnetic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/>
          </a:p>
        </p:txBody>
      </p:sp>
      <p:pic>
        <p:nvPicPr>
          <p:cNvPr id="14343" name="Picture 7" descr="B-FieldMag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419600"/>
            <a:ext cx="27432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 descr="stat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895600"/>
            <a:ext cx="22860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r="5376"/>
          <a:stretch>
            <a:fillRect/>
          </a:stretch>
        </p:blipFill>
        <p:spPr bwMode="auto">
          <a:xfrm>
            <a:off x="5486400" y="1524000"/>
            <a:ext cx="3246438" cy="210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3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netaces.org/flightdynamics/image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7291388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533400"/>
            <a:ext cx="8382000" cy="5867400"/>
          </a:xfrm>
        </p:spPr>
        <p:txBody>
          <a:bodyPr/>
          <a:lstStyle/>
          <a:p>
            <a:pPr eaLnBrk="1" hangingPunct="1"/>
            <a:r>
              <a:rPr lang="en-US" sz="2800" b="1" smtClean="0"/>
              <a:t>a push or a pull</a:t>
            </a:r>
          </a:p>
          <a:p>
            <a:pPr lvl="1" eaLnBrk="1" hangingPunct="1"/>
            <a:r>
              <a:rPr lang="en-US" sz="2600" b="1" smtClean="0"/>
              <a:t>the </a:t>
            </a:r>
            <a:r>
              <a:rPr lang="en-US" sz="2600" b="1" i="1" smtClean="0"/>
              <a:t>action</a:t>
            </a:r>
            <a:r>
              <a:rPr lang="en-US" sz="2600" b="1" smtClean="0"/>
              <a:t> that has the </a:t>
            </a:r>
            <a:r>
              <a:rPr lang="en-US" sz="2600" b="1" i="1" smtClean="0"/>
              <a:t>ability</a:t>
            </a:r>
            <a:r>
              <a:rPr lang="en-US" sz="2600" b="1" smtClean="0"/>
              <a:t> to change motion</a:t>
            </a:r>
          </a:p>
          <a:p>
            <a:pPr eaLnBrk="1" hangingPunct="1"/>
            <a:r>
              <a:rPr lang="en-US" sz="2800" b="1" smtClean="0"/>
              <a:t>a force gives energy to an object causing it to…</a:t>
            </a:r>
          </a:p>
          <a:p>
            <a:pPr lvl="1" eaLnBrk="1" hangingPunct="1"/>
            <a:r>
              <a:rPr lang="en-US" sz="2600" b="1" smtClean="0"/>
              <a:t>start moving, stop moving, or change direction</a:t>
            </a:r>
          </a:p>
          <a:p>
            <a:pPr lvl="1" eaLnBrk="1" hangingPunct="1"/>
            <a:endParaRPr lang="en-US" b="1" smtClean="0"/>
          </a:p>
          <a:p>
            <a:pPr lvl="1" eaLnBrk="1" hangingPunct="1"/>
            <a:endParaRPr lang="en-US" b="1" smtClean="0"/>
          </a:p>
          <a:p>
            <a:pPr lvl="1" eaLnBrk="1" hangingPunct="1"/>
            <a:endParaRPr lang="en-US" b="1" smtClean="0"/>
          </a:p>
          <a:p>
            <a:pPr lvl="1" eaLnBrk="1" hangingPunct="1"/>
            <a:endParaRPr lang="en-US" b="1" smtClean="0"/>
          </a:p>
          <a:p>
            <a:pPr lvl="1" eaLnBrk="1" hangingPunct="1">
              <a:buFont typeface="Arial" charset="0"/>
              <a:buNone/>
            </a:pPr>
            <a:endParaRPr lang="en-US" b="1" smtClean="0"/>
          </a:p>
          <a:p>
            <a:pPr eaLnBrk="1" hangingPunct="1"/>
            <a:r>
              <a:rPr lang="en-US" sz="2800" b="1" smtClean="0"/>
              <a:t>to predict the effect of a force, you need to know both its </a:t>
            </a:r>
            <a:r>
              <a:rPr lang="en-US" sz="2800" b="1" i="1" smtClean="0"/>
              <a:t>strength AND its direction</a:t>
            </a:r>
          </a:p>
          <a:p>
            <a:pPr lvl="1" eaLnBrk="1" hangingPunct="1"/>
            <a:r>
              <a:rPr lang="en-US" sz="2600" b="1" smtClean="0"/>
              <a:t>use vectors for this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722563"/>
            <a:ext cx="6029325" cy="2382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Right Arrow 1"/>
          <p:cNvSpPr/>
          <p:nvPr/>
        </p:nvSpPr>
        <p:spPr>
          <a:xfrm>
            <a:off x="4495800" y="6019800"/>
            <a:ext cx="1524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Arrow 5"/>
          <p:cNvSpPr/>
          <p:nvPr/>
        </p:nvSpPr>
        <p:spPr>
          <a:xfrm rot="19085930">
            <a:off x="6580188" y="6065838"/>
            <a:ext cx="84455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 bldLvl="3" autoUpdateAnimBg="0"/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1828800"/>
          </a:xfrm>
        </p:spPr>
        <p:txBody>
          <a:bodyPr/>
          <a:lstStyle/>
          <a:p>
            <a:pPr eaLnBrk="1" hangingPunct="1"/>
            <a:r>
              <a:rPr lang="en-US" sz="2800" b="1" smtClean="0">
                <a:latin typeface="Times New Roman" pitchFamily="18" charset="0"/>
              </a:rPr>
              <a:t>the </a:t>
            </a:r>
            <a:r>
              <a:rPr lang="en-US" sz="2800" b="1" i="1" smtClean="0">
                <a:latin typeface="Times New Roman" pitchFamily="18" charset="0"/>
              </a:rPr>
              <a:t>unit</a:t>
            </a:r>
            <a:r>
              <a:rPr lang="en-US" sz="2800" b="1" smtClean="0">
                <a:latin typeface="Times New Roman" pitchFamily="18" charset="0"/>
              </a:rPr>
              <a:t> of measurement is Newtons (</a:t>
            </a:r>
            <a:r>
              <a:rPr lang="en-US" sz="2800" b="1" smtClean="0">
                <a:solidFill>
                  <a:srgbClr val="FF0066"/>
                </a:solidFill>
                <a:latin typeface="Times New Roman" pitchFamily="18" charset="0"/>
              </a:rPr>
              <a:t>N</a:t>
            </a:r>
            <a:r>
              <a:rPr lang="en-US" sz="2800" b="1" smtClean="0">
                <a:latin typeface="Times New Roman" pitchFamily="18" charset="0"/>
              </a:rPr>
              <a:t>)</a:t>
            </a:r>
          </a:p>
          <a:p>
            <a:pPr lvl="1" eaLnBrk="1" hangingPunct="1"/>
            <a:r>
              <a:rPr lang="en-US" b="1" smtClean="0">
                <a:latin typeface="Times New Roman" pitchFamily="18" charset="0"/>
              </a:rPr>
              <a:t>used to be a </a:t>
            </a:r>
            <a:r>
              <a:rPr lang="en-US" b="1" smtClean="0">
                <a:solidFill>
                  <a:srgbClr val="FF0066"/>
                </a:solidFill>
                <a:latin typeface="Times New Roman" pitchFamily="18" charset="0"/>
              </a:rPr>
              <a:t>kg(m/s</a:t>
            </a:r>
            <a:r>
              <a:rPr lang="en-US" b="1" baseline="30000" smtClean="0">
                <a:solidFill>
                  <a:srgbClr val="FF0066"/>
                </a:solidFill>
                <a:latin typeface="Times New Roman" pitchFamily="18" charset="0"/>
              </a:rPr>
              <a:t>2</a:t>
            </a:r>
            <a:r>
              <a:rPr lang="en-US" b="1" smtClean="0">
                <a:solidFill>
                  <a:srgbClr val="FF0066"/>
                </a:solidFill>
                <a:latin typeface="Times New Roman" pitchFamily="18" charset="0"/>
              </a:rPr>
              <a:t>)</a:t>
            </a:r>
          </a:p>
          <a:p>
            <a:pPr lvl="1" eaLnBrk="1" hangingPunct="1"/>
            <a:r>
              <a:rPr lang="en-US" b="1" smtClean="0">
                <a:latin typeface="Times New Roman" pitchFamily="18" charset="0"/>
              </a:rPr>
              <a:t>this is about ¼ pound</a:t>
            </a:r>
          </a:p>
          <a:p>
            <a:pPr lvl="1" eaLnBrk="1" hangingPunct="1"/>
            <a:endParaRPr lang="en-US" b="1" smtClean="0">
              <a:latin typeface="Times New Roman" pitchFamily="18" charset="0"/>
            </a:endParaRPr>
          </a:p>
          <a:p>
            <a:pPr lvl="1" eaLnBrk="1" hangingPunct="1"/>
            <a:endParaRPr lang="en-US" b="1" smtClean="0">
              <a:latin typeface="Times New Roman" pitchFamily="18" charset="0"/>
            </a:endParaRPr>
          </a:p>
          <a:p>
            <a:pPr lvl="1" eaLnBrk="1" hangingPunct="1">
              <a:buFont typeface="Arial" charset="0"/>
              <a:buNone/>
            </a:pPr>
            <a:endParaRPr lang="en-US" b="1" smtClean="0">
              <a:latin typeface="Times New Roman" pitchFamily="18" charset="0"/>
            </a:endParaRPr>
          </a:p>
          <a:p>
            <a:pPr eaLnBrk="1" hangingPunct="1"/>
            <a:endParaRPr lang="en-US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86200"/>
            <a:ext cx="7656513" cy="1885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1506" name="Picture 2" descr="http://utahstories.com/graphics/quarter_pounder_chee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438400"/>
            <a:ext cx="21653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00738" y="2100263"/>
            <a:ext cx="1793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BTW - meat only</a:t>
            </a:r>
          </a:p>
        </p:txBody>
      </p:sp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3729038" y="6232525"/>
            <a:ext cx="1722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Get out scales!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hysicsclassroom.com/class/newtlaws/u2l1d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75" y="762000"/>
            <a:ext cx="2828925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http://teacher2.smithtown.k12.ny.us/teamMM/specht/balanced_force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750" y="1676400"/>
            <a:ext cx="39624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http://teacher2.smithtown.k12.ny.us/teamMM/specht/unbalanced_force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3150" y="4572000"/>
            <a:ext cx="3879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8350" y="1371600"/>
            <a:ext cx="4035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5000 N Wall ----&gt; &lt;---- Tractor 5000 N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95325" y="3733800"/>
            <a:ext cx="4035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5000 N Wall ----&gt; &lt;</a:t>
            </a:r>
            <a:r>
              <a:rPr lang="pt-BR" b="1"/>
              <a:t>----</a:t>
            </a:r>
            <a:r>
              <a:rPr lang="pt-BR"/>
              <a:t> Tractor 7000 N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15000"/>
          </a:xfrm>
        </p:spPr>
        <p:txBody>
          <a:bodyPr/>
          <a:lstStyle/>
          <a:p>
            <a:pPr eaLnBrk="1" hangingPunct="1"/>
            <a:r>
              <a:rPr lang="en-US" sz="2800" b="1" smtClean="0"/>
              <a:t>forces in the same direction are </a:t>
            </a:r>
            <a:r>
              <a:rPr lang="en-US" sz="2800" b="1" i="1" smtClean="0"/>
              <a:t>added</a:t>
            </a:r>
            <a:r>
              <a:rPr lang="en-US" sz="2800" b="1" smtClean="0"/>
              <a:t> to make the resulting force </a:t>
            </a:r>
            <a:r>
              <a:rPr lang="en-US" sz="2800" b="1" i="1" smtClean="0"/>
              <a:t>stronger</a:t>
            </a:r>
          </a:p>
          <a:p>
            <a:pPr eaLnBrk="1" hangingPunct="1"/>
            <a:r>
              <a:rPr lang="en-US" sz="2800" b="1" smtClean="0"/>
              <a:t>forces in different directions are </a:t>
            </a:r>
            <a:r>
              <a:rPr lang="en-US" sz="2800" b="1" i="1" smtClean="0"/>
              <a:t>subtracted</a:t>
            </a:r>
            <a:r>
              <a:rPr lang="en-US" sz="2800" b="1" smtClean="0"/>
              <a:t> which makes the resulting force </a:t>
            </a:r>
            <a:r>
              <a:rPr lang="en-US" sz="2800" b="1" i="1" smtClean="0"/>
              <a:t>weaker</a:t>
            </a:r>
          </a:p>
          <a:p>
            <a:pPr lvl="1" eaLnBrk="1" hangingPunct="1"/>
            <a:r>
              <a:rPr lang="en-US" b="1" smtClean="0"/>
              <a:t>the sum of all the forces on an object is called the </a:t>
            </a:r>
            <a:r>
              <a:rPr lang="en-US" b="1" i="1" smtClean="0"/>
              <a:t>net force or resultant force</a:t>
            </a:r>
            <a:endParaRPr lang="en-US" b="1" smtClean="0"/>
          </a:p>
          <a:p>
            <a:pPr lvl="2" eaLnBrk="1" hangingPunct="1"/>
            <a:r>
              <a:rPr lang="en-US" b="1" smtClean="0"/>
              <a:t>if forces are </a:t>
            </a:r>
            <a:r>
              <a:rPr lang="en-US" b="1" i="1" smtClean="0"/>
              <a:t>equal and opposite</a:t>
            </a:r>
            <a:r>
              <a:rPr lang="en-US" b="1" smtClean="0"/>
              <a:t>, they are </a:t>
            </a:r>
            <a:r>
              <a:rPr lang="en-US" b="1" i="1" smtClean="0"/>
              <a:t>balanced</a:t>
            </a:r>
            <a:r>
              <a:rPr lang="en-US" b="1" smtClean="0"/>
              <a:t> and the </a:t>
            </a:r>
            <a:r>
              <a:rPr lang="en-US" b="1" i="1" smtClean="0"/>
              <a:t>net force </a:t>
            </a:r>
            <a:r>
              <a:rPr lang="en-US" b="1" smtClean="0"/>
              <a:t>on the object is zero</a:t>
            </a:r>
          </a:p>
          <a:p>
            <a:pPr lvl="3" eaLnBrk="1" hangingPunct="1"/>
            <a:r>
              <a:rPr lang="en-US" sz="2400" b="1" smtClean="0"/>
              <a:t>the object is in </a:t>
            </a:r>
            <a:r>
              <a:rPr lang="en-US" sz="2400" b="1" i="1" smtClean="0"/>
              <a:t>equilibrium (it is NOT accelerating)</a:t>
            </a:r>
          </a:p>
          <a:p>
            <a:pPr lvl="2" eaLnBrk="1" hangingPunct="1"/>
            <a:r>
              <a:rPr lang="en-US" b="1" smtClean="0"/>
              <a:t>if the forces are not equal, this will cause an object to accelerate or change direction</a:t>
            </a:r>
          </a:p>
          <a:p>
            <a:pPr lvl="1" eaLnBrk="1" hangingPunct="1"/>
            <a:endParaRPr lang="en-US" b="1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0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0480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LiftWe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371600"/>
            <a:ext cx="23812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forcesaddedsubtract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85800"/>
            <a:ext cx="52482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3089275" y="6324600"/>
            <a:ext cx="2854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Balancing Nails, Belt, Boring Date Trick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73199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>
            <a:hlinkClick r:id="rId3"/>
          </p:cNvPr>
          <p:cNvSpPr>
            <a:spLocks noChangeArrowheads="1"/>
          </p:cNvSpPr>
          <p:nvPr/>
        </p:nvSpPr>
        <p:spPr bwMode="auto">
          <a:xfrm>
            <a:off x="1958975" y="61722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Physics of Skydiving video (3:06)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free-online-private-pilot-ground-school.com/images/forces_airfoi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81153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6462</TotalTime>
  <Words>314</Words>
  <Application>Microsoft Office PowerPoint</Application>
  <PresentationFormat>On-screen Show (4:3)</PresentationFormat>
  <Paragraphs>57</Paragraphs>
  <Slides>14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Force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Forces</vt:lpstr>
      <vt:lpstr>Static and Kinectic Friction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Momentum (Chapter 12)</dc:title>
  <dc:creator>Mike</dc:creator>
  <cp:lastModifiedBy>Kristin Pease</cp:lastModifiedBy>
  <cp:revision>66</cp:revision>
  <cp:lastPrinted>2015-02-26T17:09:21Z</cp:lastPrinted>
  <dcterms:created xsi:type="dcterms:W3CDTF">2005-09-29T04:48:16Z</dcterms:created>
  <dcterms:modified xsi:type="dcterms:W3CDTF">2016-03-01T18:27:18Z</dcterms:modified>
</cp:coreProperties>
</file>